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9"/>
  </p:notesMasterIdLst>
  <p:sldIdLst>
    <p:sldId id="264" r:id="rId2"/>
    <p:sldId id="257" r:id="rId3"/>
    <p:sldId id="265" r:id="rId4"/>
    <p:sldId id="266" r:id="rId5"/>
    <p:sldId id="268" r:id="rId6"/>
    <p:sldId id="269" r:id="rId7"/>
    <p:sldId id="261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9" r:id="rId17"/>
    <p:sldId id="263" r:id="rId1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CEE3"/>
    <a:srgbClr val="1B5C93"/>
    <a:srgbClr val="003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0" autoAdjust="0"/>
    <p:restoredTop sz="50057"/>
  </p:normalViewPr>
  <p:slideViewPr>
    <p:cSldViewPr snapToGrid="0" snapToObjects="1" showGuides="1">
      <p:cViewPr varScale="1">
        <p:scale>
          <a:sx n="147" d="100"/>
          <a:sy n="147" d="100"/>
        </p:scale>
        <p:origin x="426" y="126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FEE63-A9AC-6641-8511-BB7A131C9DD5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57E06-6D32-F440-8120-F9ADDEB2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53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84550" y="0"/>
            <a:ext cx="5759450" cy="5143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1B5C93">
                  <a:alpha val="91765"/>
                </a:srgbClr>
              </a:gs>
              <a:gs pos="18000">
                <a:schemeClr val="tx2">
                  <a:alpha val="75000"/>
                  <a:lumMod val="100000"/>
                </a:schemeClr>
              </a:gs>
              <a:gs pos="54000">
                <a:srgbClr val="00386E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838" y="303213"/>
            <a:ext cx="4968875" cy="1963725"/>
          </a:xfrm>
        </p:spPr>
        <p:txBody>
          <a:bodyPr anchor="b" anchorCtr="0"/>
          <a:lstStyle>
            <a:lvl1pPr algn="l">
              <a:defRPr sz="3400" b="0" i="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err="1"/>
              <a:t>Ez</a:t>
            </a:r>
            <a:r>
              <a:rPr lang="en-US" dirty="0"/>
              <a:t> a </a:t>
            </a:r>
            <a:r>
              <a:rPr lang="en-US" dirty="0" err="1"/>
              <a:t>címsor</a:t>
            </a:r>
            <a:r>
              <a:rPr lang="en-US" dirty="0"/>
              <a:t> a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címsorának</a:t>
            </a:r>
            <a:r>
              <a:rPr lang="en-US" dirty="0"/>
              <a:t> </a:t>
            </a:r>
            <a:r>
              <a:rPr lang="en-US" dirty="0" err="1"/>
              <a:t>helye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79837" y="3184524"/>
            <a:ext cx="4968875" cy="638081"/>
          </a:xfrm>
        </p:spPr>
        <p:txBody>
          <a:bodyPr/>
          <a:lstStyle>
            <a:lvl1pPr marL="0" indent="0" algn="l">
              <a:buNone/>
              <a:defRPr sz="2100" b="1" i="0" cap="all" spc="1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Előadó</a:t>
            </a:r>
            <a:r>
              <a:rPr lang="en-US" dirty="0"/>
              <a:t> </a:t>
            </a:r>
            <a:r>
              <a:rPr lang="en-US" dirty="0" err="1"/>
              <a:t>neve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80000"/>
            <a:ext cx="2904744" cy="12588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88" y="2664110"/>
            <a:ext cx="395630" cy="50292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779838" y="3822605"/>
            <a:ext cx="4968874" cy="657320"/>
          </a:xfrm>
        </p:spPr>
        <p:txBody>
          <a:bodyPr/>
          <a:lstStyle>
            <a:lvl1pPr marL="0" indent="0">
              <a:buNone/>
              <a:defRPr sz="1600" cap="all" spc="1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Intézmény</a:t>
            </a:r>
            <a:r>
              <a:rPr lang="en-US" dirty="0"/>
              <a:t> </a:t>
            </a:r>
            <a:r>
              <a:rPr lang="en-US" dirty="0" err="1"/>
              <a:t>neve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779838" y="4285851"/>
            <a:ext cx="2128043" cy="239950"/>
          </a:xfrm>
        </p:spPr>
        <p:txBody>
          <a:bodyPr anchor="b"/>
          <a:lstStyle>
            <a:lvl1pPr marL="0" indent="0">
              <a:buNone/>
              <a:defRPr sz="1500" cap="all" spc="100" baseline="0">
                <a:solidFill>
                  <a:srgbClr val="BACEE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2017. November 00.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34" y="4349251"/>
            <a:ext cx="2825496" cy="13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26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32" userDrawn="1">
          <p15:clr>
            <a:srgbClr val="FBAE40"/>
          </p15:clr>
        </p15:guide>
        <p15:guide id="2" orient="horz" pos="282" userDrawn="1">
          <p15:clr>
            <a:srgbClr val="FBAE40"/>
          </p15:clr>
        </p15:guide>
        <p15:guide id="3" pos="2381" userDrawn="1">
          <p15:clr>
            <a:srgbClr val="FBAE40"/>
          </p15:clr>
        </p15:guide>
        <p15:guide id="4" orient="horz" pos="2006" userDrawn="1">
          <p15:clr>
            <a:srgbClr val="FBAE40"/>
          </p15:clr>
        </p15:guide>
        <p15:guide id="5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478400"/>
            <a:ext cx="1325880" cy="576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Ez</a:t>
            </a:r>
            <a:r>
              <a:rPr lang="en-US" dirty="0"/>
              <a:t> a </a:t>
            </a:r>
            <a:r>
              <a:rPr lang="en-US" dirty="0" err="1"/>
              <a:t>címsor</a:t>
            </a:r>
            <a:r>
              <a:rPr lang="en-US" dirty="0"/>
              <a:t> a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címének</a:t>
            </a:r>
            <a:r>
              <a:rPr lang="en-US" dirty="0"/>
              <a:t> a </a:t>
            </a:r>
            <a:r>
              <a:rPr lang="en-US" dirty="0" err="1"/>
              <a:t>helye</a:t>
            </a:r>
            <a:r>
              <a:rPr lang="en-US" dirty="0"/>
              <a:t>, </a:t>
            </a:r>
            <a:r>
              <a:rPr lang="en-US" dirty="0" err="1"/>
              <a:t>kérjük</a:t>
            </a:r>
            <a:r>
              <a:rPr lang="en-US" dirty="0"/>
              <a:t>, ide </a:t>
            </a:r>
            <a:r>
              <a:rPr lang="en-US" dirty="0" err="1"/>
              <a:t>írja</a:t>
            </a:r>
            <a:r>
              <a:rPr lang="en-US" dirty="0"/>
              <a:t> a </a:t>
            </a:r>
            <a:r>
              <a:rPr lang="en-US" dirty="0" err="1"/>
              <a:t>címet</a:t>
            </a:r>
            <a:r>
              <a:rPr lang="en-US" dirty="0"/>
              <a:t>, </a:t>
            </a:r>
            <a:r>
              <a:rPr lang="en-US" dirty="0" err="1"/>
              <a:t>amely</a:t>
            </a:r>
            <a:r>
              <a:rPr lang="en-US" dirty="0"/>
              <a:t> </a:t>
            </a:r>
            <a:r>
              <a:rPr lang="en-US" dirty="0" err="1"/>
              <a:t>kétsoros</a:t>
            </a:r>
            <a:r>
              <a:rPr lang="en-US" dirty="0"/>
              <a:t> is </a:t>
            </a:r>
            <a:r>
              <a:rPr lang="en-US" dirty="0" err="1"/>
              <a:t>lehet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2988" y="1491925"/>
            <a:ext cx="7705725" cy="29880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emlékezetes</a:t>
            </a:r>
            <a:r>
              <a:rPr lang="en-US" dirty="0"/>
              <a:t>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fő</a:t>
            </a:r>
            <a:r>
              <a:rPr lang="en-US" dirty="0"/>
              <a:t> </a:t>
            </a:r>
            <a:r>
              <a:rPr lang="en-US" dirty="0" err="1"/>
              <a:t>jellemzője</a:t>
            </a:r>
            <a:r>
              <a:rPr lang="en-US" dirty="0"/>
              <a:t> a </a:t>
            </a:r>
            <a:r>
              <a:rPr lang="en-US" dirty="0" err="1"/>
              <a:t>viszonylag</a:t>
            </a:r>
            <a:r>
              <a:rPr lang="en-US" dirty="0"/>
              <a:t> </a:t>
            </a:r>
            <a:r>
              <a:rPr lang="en-US" dirty="0" err="1"/>
              <a:t>kevés</a:t>
            </a:r>
            <a:r>
              <a:rPr lang="en-US" dirty="0"/>
              <a:t>, de </a:t>
            </a:r>
            <a:r>
              <a:rPr lang="en-US" dirty="0" err="1"/>
              <a:t>informatív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viszonylag</a:t>
            </a:r>
            <a:r>
              <a:rPr lang="en-US" dirty="0"/>
              <a:t> </a:t>
            </a:r>
            <a:r>
              <a:rPr lang="en-US" dirty="0" err="1"/>
              <a:t>rövid</a:t>
            </a:r>
            <a:r>
              <a:rPr lang="en-US" dirty="0"/>
              <a:t>,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strukturált</a:t>
            </a:r>
            <a:r>
              <a:rPr lang="en-US" dirty="0"/>
              <a:t> </a:t>
            </a:r>
            <a:r>
              <a:rPr lang="en-US" dirty="0" err="1"/>
              <a:t>szöveg</a:t>
            </a:r>
            <a:r>
              <a:rPr lang="en-US" dirty="0"/>
              <a:t>. A </a:t>
            </a:r>
            <a:r>
              <a:rPr lang="en-US" dirty="0" err="1"/>
              <a:t>legkisebb</a:t>
            </a:r>
            <a:r>
              <a:rPr lang="en-US" dirty="0"/>
              <a:t>, </a:t>
            </a:r>
            <a:r>
              <a:rPr lang="en-US" dirty="0" err="1"/>
              <a:t>az</a:t>
            </a:r>
            <a:r>
              <a:rPr lang="en-US" dirty="0"/>
              <a:t> MTA </a:t>
            </a:r>
            <a:r>
              <a:rPr lang="en-US" dirty="0" err="1"/>
              <a:t>Székház</a:t>
            </a:r>
            <a:r>
              <a:rPr lang="en-US" dirty="0"/>
              <a:t> </a:t>
            </a:r>
            <a:r>
              <a:rPr lang="en-US" dirty="0" err="1"/>
              <a:t>Dísztermének</a:t>
            </a:r>
            <a:r>
              <a:rPr lang="en-US" dirty="0"/>
              <a:t> </a:t>
            </a:r>
            <a:r>
              <a:rPr lang="en-US" dirty="0" err="1"/>
              <a:t>utolsó</a:t>
            </a:r>
            <a:r>
              <a:rPr lang="en-US" dirty="0"/>
              <a:t> </a:t>
            </a:r>
            <a:r>
              <a:rPr lang="en-US" dirty="0" err="1"/>
              <a:t>sorából</a:t>
            </a:r>
            <a:r>
              <a:rPr lang="en-US" dirty="0"/>
              <a:t> is </a:t>
            </a:r>
            <a:r>
              <a:rPr lang="en-US" dirty="0" err="1"/>
              <a:t>még</a:t>
            </a:r>
            <a:r>
              <a:rPr lang="en-US" dirty="0"/>
              <a:t>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olvasható</a:t>
            </a:r>
            <a:r>
              <a:rPr lang="en-US" dirty="0"/>
              <a:t> </a:t>
            </a:r>
            <a:r>
              <a:rPr lang="en-US" dirty="0" err="1"/>
              <a:t>betűméret</a:t>
            </a:r>
            <a:r>
              <a:rPr lang="en-US" dirty="0"/>
              <a:t>: 18 </a:t>
            </a:r>
            <a:r>
              <a:rPr lang="en-US" dirty="0" err="1"/>
              <a:t>pont</a:t>
            </a:r>
            <a:r>
              <a:rPr lang="en-US" dirty="0"/>
              <a:t>. A </a:t>
            </a:r>
            <a:r>
              <a:rPr lang="en-US" dirty="0" err="1"/>
              <a:t>diára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ikonok</a:t>
            </a:r>
            <a:r>
              <a:rPr lang="en-US" dirty="0"/>
              <a:t> </a:t>
            </a:r>
            <a:r>
              <a:rPr lang="en-US" dirty="0" err="1"/>
              <a:t>segítségével</a:t>
            </a:r>
            <a:r>
              <a:rPr lang="en-US" dirty="0"/>
              <a:t> </a:t>
            </a:r>
            <a:r>
              <a:rPr lang="en-US" dirty="0" err="1"/>
              <a:t>beszúrhatók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szöveges</a:t>
            </a:r>
            <a:r>
              <a:rPr lang="en-US" dirty="0"/>
              <a:t> </a:t>
            </a:r>
            <a:r>
              <a:rPr lang="en-US" dirty="0" err="1"/>
              <a:t>tartalmak</a:t>
            </a:r>
            <a:r>
              <a:rPr lang="en-US" dirty="0"/>
              <a:t> is: </a:t>
            </a:r>
            <a:r>
              <a:rPr lang="en-US" dirty="0" err="1"/>
              <a:t>táblázatok</a:t>
            </a:r>
            <a:r>
              <a:rPr lang="en-US" dirty="0"/>
              <a:t>, </a:t>
            </a:r>
            <a:r>
              <a:rPr lang="en-US" dirty="0" err="1"/>
              <a:t>grafikonok</a:t>
            </a:r>
            <a:r>
              <a:rPr lang="en-US" dirty="0"/>
              <a:t>, </a:t>
            </a:r>
            <a:r>
              <a:rPr lang="en-US" dirty="0" err="1"/>
              <a:t>illusztrációk</a:t>
            </a:r>
            <a:r>
              <a:rPr lang="en-US" dirty="0"/>
              <a:t>, </a:t>
            </a:r>
            <a:r>
              <a:rPr lang="en-US" dirty="0" err="1"/>
              <a:t>videók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2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harmadik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3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negyedik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4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ötödik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243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213" y="1282304"/>
            <a:ext cx="8064499" cy="925187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 dirty="0"/>
              <a:t>A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fejezetekkel</a:t>
            </a:r>
            <a:r>
              <a:rPr lang="en-US" dirty="0"/>
              <a:t> is </a:t>
            </a:r>
            <a:r>
              <a:rPr lang="en-US" dirty="0" err="1"/>
              <a:t>tagolható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2988" y="2571750"/>
            <a:ext cx="7705724" cy="1908175"/>
          </a:xfrm>
        </p:spPr>
        <p:txBody>
          <a:bodyPr/>
          <a:lstStyle>
            <a:lvl1pPr marL="0" indent="0">
              <a:buNone/>
              <a:defRPr sz="1800" cap="all" spc="100" baseline="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Kérjük</a:t>
            </a:r>
            <a:r>
              <a:rPr lang="en-US" dirty="0"/>
              <a:t>, a </a:t>
            </a:r>
            <a:r>
              <a:rPr lang="en-US" dirty="0" err="1"/>
              <a:t>fenti</a:t>
            </a:r>
            <a:r>
              <a:rPr lang="en-US" dirty="0"/>
              <a:t> </a:t>
            </a:r>
            <a:r>
              <a:rPr lang="en-US" dirty="0" err="1"/>
              <a:t>sorba</a:t>
            </a:r>
            <a:r>
              <a:rPr lang="en-US" dirty="0"/>
              <a:t> a </a:t>
            </a:r>
            <a:r>
              <a:rPr lang="en-US" dirty="0" err="1"/>
              <a:t>fejezet</a:t>
            </a:r>
            <a:r>
              <a:rPr lang="en-US" dirty="0"/>
              <a:t> </a:t>
            </a:r>
            <a:r>
              <a:rPr lang="en-US" dirty="0" err="1"/>
              <a:t>címét</a:t>
            </a:r>
            <a:r>
              <a:rPr lang="en-US" dirty="0"/>
              <a:t> </a:t>
            </a:r>
            <a:r>
              <a:rPr lang="en-US" dirty="0" err="1"/>
              <a:t>írja</a:t>
            </a:r>
            <a:r>
              <a:rPr lang="en-US" dirty="0"/>
              <a:t>,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alsó</a:t>
            </a:r>
            <a:r>
              <a:rPr lang="en-US" dirty="0"/>
              <a:t> </a:t>
            </a:r>
            <a:r>
              <a:rPr lang="en-US" dirty="0" err="1"/>
              <a:t>sorba</a:t>
            </a:r>
            <a:r>
              <a:rPr lang="en-US" dirty="0"/>
              <a:t> </a:t>
            </a:r>
            <a:r>
              <a:rPr lang="en-US" dirty="0" err="1"/>
              <a:t>pedig</a:t>
            </a:r>
            <a:r>
              <a:rPr lang="en-US" dirty="0"/>
              <a:t> </a:t>
            </a:r>
            <a:r>
              <a:rPr lang="en-US" dirty="0" err="1"/>
              <a:t>magyarázó</a:t>
            </a:r>
            <a:r>
              <a:rPr lang="en-US" dirty="0"/>
              <a:t> </a:t>
            </a:r>
            <a:r>
              <a:rPr lang="en-US" dirty="0" err="1"/>
              <a:t>jellegű</a:t>
            </a:r>
            <a:r>
              <a:rPr lang="en-US" dirty="0"/>
              <a:t> </a:t>
            </a:r>
            <a:r>
              <a:rPr lang="en-US" dirty="0" err="1"/>
              <a:t>alcím</a:t>
            </a:r>
            <a:r>
              <a:rPr lang="en-US" dirty="0"/>
              <a:t> </a:t>
            </a:r>
            <a:r>
              <a:rPr lang="en-US" dirty="0" err="1"/>
              <a:t>kerülhet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61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Ezen</a:t>
            </a:r>
            <a:r>
              <a:rPr lang="en-US" dirty="0"/>
              <a:t> a </a:t>
            </a:r>
            <a:r>
              <a:rPr lang="en-US" dirty="0" err="1"/>
              <a:t>dián</a:t>
            </a:r>
            <a:r>
              <a:rPr lang="en-US" dirty="0"/>
              <a:t> </a:t>
            </a:r>
            <a:r>
              <a:rPr lang="en-US" dirty="0" err="1"/>
              <a:t>két</a:t>
            </a:r>
            <a:r>
              <a:rPr lang="en-US" dirty="0"/>
              <a:t> </a:t>
            </a:r>
            <a:r>
              <a:rPr lang="en-US" dirty="0" err="1"/>
              <a:t>típusú</a:t>
            </a:r>
            <a:r>
              <a:rPr lang="en-US" dirty="0"/>
              <a:t> </a:t>
            </a:r>
            <a:r>
              <a:rPr lang="en-US" dirty="0" err="1"/>
              <a:t>tartalmat</a:t>
            </a:r>
            <a:r>
              <a:rPr lang="en-US" dirty="0"/>
              <a:t> </a:t>
            </a:r>
            <a:r>
              <a:rPr lang="en-US" dirty="0" err="1"/>
              <a:t>jeleníthetünk</a:t>
            </a:r>
            <a:r>
              <a:rPr lang="en-US" dirty="0"/>
              <a:t> meg </a:t>
            </a:r>
            <a:r>
              <a:rPr lang="en-US" dirty="0" err="1"/>
              <a:t>egymás</a:t>
            </a:r>
            <a:r>
              <a:rPr lang="en-US" dirty="0"/>
              <a:t> </a:t>
            </a:r>
            <a:r>
              <a:rPr lang="en-US" dirty="0" err="1"/>
              <a:t>mellett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1369219"/>
            <a:ext cx="3887788" cy="311070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2512" y="1369219"/>
            <a:ext cx="3886200" cy="31104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478400"/>
            <a:ext cx="1325880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37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Csak</a:t>
            </a:r>
            <a:r>
              <a:rPr lang="en-US" dirty="0"/>
              <a:t> </a:t>
            </a:r>
            <a:r>
              <a:rPr lang="en-US" dirty="0" err="1"/>
              <a:t>címsorral</a:t>
            </a:r>
            <a:r>
              <a:rPr lang="en-US" dirty="0"/>
              <a:t> </a:t>
            </a:r>
            <a:r>
              <a:rPr lang="en-US" dirty="0" err="1"/>
              <a:t>ellátott</a:t>
            </a:r>
            <a:r>
              <a:rPr lang="en-US" dirty="0"/>
              <a:t> </a:t>
            </a:r>
            <a:r>
              <a:rPr lang="en-US" dirty="0" err="1"/>
              <a:t>dia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478400"/>
            <a:ext cx="1325880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779838" y="303213"/>
            <a:ext cx="4968873" cy="4429125"/>
          </a:xfrm>
        </p:spPr>
        <p:txBody>
          <a:bodyPr anchor="t"/>
          <a:lstStyle>
            <a:lvl1pPr marL="0" indent="0">
              <a:buNone/>
              <a:defRPr sz="24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err="1"/>
              <a:t>Kattintson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ikonra</a:t>
            </a:r>
            <a:r>
              <a:rPr lang="en-US" dirty="0"/>
              <a:t> a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hozzáadásáért</a:t>
            </a:r>
            <a:r>
              <a:rPr lang="en-US" dirty="0"/>
              <a:t>,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húzza</a:t>
            </a:r>
            <a:r>
              <a:rPr lang="en-US" dirty="0"/>
              <a:t> be </a:t>
            </a:r>
            <a:r>
              <a:rPr lang="en-US" dirty="0" err="1"/>
              <a:t>erre</a:t>
            </a:r>
            <a:r>
              <a:rPr lang="en-US" dirty="0"/>
              <a:t> a </a:t>
            </a:r>
            <a:r>
              <a:rPr lang="en-US" dirty="0" err="1"/>
              <a:t>felületre</a:t>
            </a:r>
            <a:r>
              <a:rPr lang="en-US" dirty="0"/>
              <a:t>!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3384550" cy="5143500"/>
          </a:xfrm>
          <a:prstGeom prst="rect">
            <a:avLst/>
          </a:prstGeom>
          <a:solidFill>
            <a:srgbClr val="1B5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03213"/>
            <a:ext cx="2880000" cy="4176712"/>
          </a:xfrm>
        </p:spPr>
        <p:txBody>
          <a:bodyPr anchor="ctr" anchorCtr="1"/>
          <a:lstStyle>
            <a:lvl1pPr>
              <a:defRPr sz="2200" b="0" i="1" baseline="0">
                <a:solidFill>
                  <a:schemeClr val="bg1"/>
                </a:solidFill>
                <a:latin typeface="Calibri" charset="0"/>
              </a:defRPr>
            </a:lvl1pPr>
          </a:lstStyle>
          <a:p>
            <a:r>
              <a:rPr lang="en-US" dirty="0" err="1"/>
              <a:t>Kiemelt</a:t>
            </a:r>
            <a:r>
              <a:rPr lang="en-US" dirty="0"/>
              <a:t> </a:t>
            </a:r>
            <a:r>
              <a:rPr lang="en-US" dirty="0" err="1"/>
              <a:t>illusztrációk</a:t>
            </a:r>
            <a:r>
              <a:rPr lang="en-US" dirty="0"/>
              <a:t> </a:t>
            </a:r>
            <a:r>
              <a:rPr lang="en-US" dirty="0" err="1"/>
              <a:t>megjelenítése</a:t>
            </a:r>
            <a:r>
              <a:rPr lang="en-US" dirty="0"/>
              <a:t> – </a:t>
            </a:r>
            <a:r>
              <a:rPr lang="en-US" dirty="0" err="1"/>
              <a:t>itt</a:t>
            </a:r>
            <a:r>
              <a:rPr lang="en-US" dirty="0"/>
              <a:t> </a:t>
            </a:r>
            <a:r>
              <a:rPr lang="en-US" dirty="0" err="1"/>
              <a:t>akár</a:t>
            </a:r>
            <a:r>
              <a:rPr lang="en-US" dirty="0"/>
              <a:t> a </a:t>
            </a:r>
            <a:r>
              <a:rPr lang="en-US" dirty="0" err="1"/>
              <a:t>képhez</a:t>
            </a:r>
            <a:r>
              <a:rPr lang="en-US" dirty="0"/>
              <a:t> </a:t>
            </a:r>
            <a:r>
              <a:rPr lang="en-US" dirty="0" err="1"/>
              <a:t>kapcsolódó</a:t>
            </a:r>
            <a:r>
              <a:rPr lang="en-US" dirty="0"/>
              <a:t> </a:t>
            </a:r>
            <a:r>
              <a:rPr lang="en-US" dirty="0" err="1"/>
              <a:t>idézet</a:t>
            </a:r>
            <a:r>
              <a:rPr lang="en-US" dirty="0"/>
              <a:t> is </a:t>
            </a:r>
            <a:r>
              <a:rPr lang="en-US" dirty="0" err="1"/>
              <a:t>szerepelhet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957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32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bg>
      <p:bgPr>
        <a:solidFill>
          <a:srgbClr val="1B5C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989" y="303212"/>
            <a:ext cx="3323724" cy="4429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58" y="2722939"/>
            <a:ext cx="395630" cy="5029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07963" y="3486266"/>
            <a:ext cx="3082062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Szeretettel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várjuk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magyar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tudomány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ünnepének</a:t>
            </a:r>
            <a:b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további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programjaira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!</a:t>
            </a:r>
          </a:p>
          <a:p>
            <a:endParaRPr lang="en-US" sz="1400" cap="all" spc="100" baseline="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400" i="1" cap="all" spc="100" baseline="0" dirty="0" err="1">
                <a:latin typeface="Calibri" charset="0"/>
                <a:ea typeface="Calibri" charset="0"/>
                <a:cs typeface="Calibri" charset="0"/>
              </a:rPr>
              <a:t>tudomanyunnep.hu</a:t>
            </a:r>
            <a:endParaRPr lang="en-US" sz="1400" i="1" cap="all" spc="100" baseline="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400" i="1" cap="all" spc="100" baseline="0">
                <a:latin typeface="Calibri" charset="0"/>
                <a:ea typeface="Calibri" charset="0"/>
                <a:cs typeface="Calibri" charset="0"/>
              </a:rPr>
              <a:t>mta.hu</a:t>
            </a:r>
            <a:endParaRPr lang="en-US" sz="1400" i="1" cap="all" spc="100" baseline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07963" y="1486684"/>
            <a:ext cx="454938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600" b="0" i="1" u="none" strike="noStrike" kern="1200" cap="all" spc="10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Köszönöm</a:t>
            </a:r>
            <a:r>
              <a:rPr kumimoji="0" lang="en-US" sz="2600" b="0" i="1" u="none" strike="noStrike" kern="1200" cap="all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 a </a:t>
            </a:r>
            <a:r>
              <a:rPr kumimoji="0" lang="en-US" sz="2600" b="0" i="1" u="none" strike="noStrike" kern="1200" cap="all" spc="10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figyelmet</a:t>
            </a:r>
            <a:r>
              <a:rPr kumimoji="0" lang="en-US" sz="2600" b="0" i="1" u="none" strike="noStrike" kern="1200" cap="all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!</a:t>
            </a:r>
            <a:endParaRPr lang="en-US" sz="2600" b="0" i="1" cap="all" spc="10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15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303213"/>
            <a:ext cx="8064499" cy="8568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2988" y="1491925"/>
            <a:ext cx="7705725" cy="298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712" y="4732338"/>
            <a:ext cx="395287" cy="273844"/>
          </a:xfrm>
          <a:prstGeom prst="rect">
            <a:avLst/>
          </a:prstGeom>
        </p:spPr>
        <p:txBody>
          <a:bodyPr vert="horz" lIns="36000" tIns="0" rIns="0" bIns="0" rtlCol="0" anchor="ctr"/>
          <a:lstStyle>
            <a:lvl1pPr algn="l">
              <a:defRPr sz="1100" baseline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FD7096EC-A894-4F47-929A-65581C0900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32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9" r:id="rId6"/>
    <p:sldLayoutId id="2147483670" r:id="rId7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rgbClr val="1B5C93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1B5C93"/>
        </a:buClr>
        <a:buSzPct val="90000"/>
        <a:buFont typeface="Wingdings" charset="2"/>
        <a:buChar char="§"/>
        <a:defRPr sz="2300" kern="120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B5C93"/>
        </a:buClr>
        <a:buFont typeface="Arial" charset="0"/>
        <a:buChar char="•"/>
        <a:defRPr sz="22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B5C93"/>
        </a:buClr>
        <a:buFont typeface="Wingdings" charset="2"/>
        <a:buChar char="§"/>
        <a:defRPr sz="18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B9DC7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B9DC7"/>
        </a:buClr>
        <a:buFont typeface="Wingdings" charset="2"/>
        <a:buChar char="§"/>
        <a:defRPr sz="145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620" userDrawn="1">
          <p15:clr>
            <a:srgbClr val="F26B43"/>
          </p15:clr>
        </p15:guide>
        <p15:guide id="3" pos="657" userDrawn="1">
          <p15:clr>
            <a:srgbClr val="F26B43"/>
          </p15:clr>
        </p15:guide>
        <p15:guide id="4" orient="horz" pos="191" userDrawn="1">
          <p15:clr>
            <a:srgbClr val="F26B43"/>
          </p15:clr>
        </p15:guide>
        <p15:guide id="5" pos="5511" userDrawn="1">
          <p15:clr>
            <a:srgbClr val="F26B43"/>
          </p15:clr>
        </p15:guide>
        <p15:guide id="6" orient="horz" pos="2981" userDrawn="1">
          <p15:clr>
            <a:srgbClr val="F26B43"/>
          </p15:clr>
        </p15:guide>
        <p15:guide id="7" pos="431" userDrawn="1">
          <p15:clr>
            <a:srgbClr val="F26B43"/>
          </p15:clr>
        </p15:guide>
        <p15:guide id="8" orient="horz" pos="2822" userDrawn="1">
          <p15:clr>
            <a:srgbClr val="F26B43"/>
          </p15:clr>
        </p15:guide>
        <p15:guide id="9" pos="24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2600" cap="small" dirty="0"/>
              <a:t>Hulladék </a:t>
            </a:r>
            <a:r>
              <a:rPr lang="hu-HU" sz="2600" cap="small" dirty="0" err="1"/>
              <a:t>vs</a:t>
            </a:r>
            <a:r>
              <a:rPr lang="hu-HU" sz="2600" cap="small" dirty="0"/>
              <a:t>. Erőforrás – </a:t>
            </a:r>
            <a:br>
              <a:rPr lang="hu-HU" sz="2600" cap="small" dirty="0"/>
            </a:br>
            <a:r>
              <a:rPr lang="hu-HU" sz="2600" cap="small" dirty="0"/>
              <a:t>Egy nagyváros lehetséges útjai a körforgásos gazdaság felé</a:t>
            </a:r>
            <a:endParaRPr lang="en-US" sz="2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hu-HU" sz="900" b="0" dirty="0">
                <a:solidFill>
                  <a:schemeClr val="bg1"/>
                </a:solidFill>
              </a:rPr>
              <a:t>Dr. Girán János, </a:t>
            </a:r>
            <a:r>
              <a:rPr lang="hu-HU" sz="800" b="0" dirty="0" err="1">
                <a:solidFill>
                  <a:schemeClr val="bg1"/>
                </a:solidFill>
              </a:rPr>
              <a:t>Ph.D</a:t>
            </a:r>
            <a:r>
              <a:rPr lang="hu-HU" sz="800" b="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hu-HU" sz="900" b="0" dirty="0">
                <a:solidFill>
                  <a:schemeClr val="bg1"/>
                </a:solidFill>
                <a:cs typeface="Times New Roman" panose="02020603050405020304" pitchFamily="18" charset="0"/>
              </a:rPr>
              <a:t>Pécs MJV Városfejlesztési és Kommunális Bizottság elnöke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b="0" dirty="0">
                <a:solidFill>
                  <a:schemeClr val="bg1"/>
                </a:solidFill>
              </a:rPr>
              <a:t>Pécsi Tudományegyetem ÁOK, Orvosi Népegészségtani Intézet, egyetemi adjunktus</a:t>
            </a:r>
          </a:p>
          <a:p>
            <a:pPr>
              <a:spcBef>
                <a:spcPts val="0"/>
              </a:spcBef>
              <a:defRPr/>
            </a:pPr>
            <a:endParaRPr lang="hu-HU" altLang="hu-HU" sz="900" b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br>
              <a:rPr lang="hu-HU" altLang="hu-HU" sz="900" b="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hu-HU" sz="900" b="0" dirty="0">
                <a:solidFill>
                  <a:schemeClr val="bg1"/>
                </a:solidFill>
              </a:rPr>
              <a:t>Dr. Kiss Tibor, </a:t>
            </a:r>
            <a:r>
              <a:rPr lang="hu-HU" sz="800" b="0" dirty="0" err="1">
                <a:solidFill>
                  <a:schemeClr val="bg1"/>
                </a:solidFill>
              </a:rPr>
              <a:t>Ph.D</a:t>
            </a:r>
            <a:r>
              <a:rPr lang="hu-HU" sz="800" b="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hu-HU" sz="900" b="0" dirty="0">
                <a:solidFill>
                  <a:schemeClr val="bg1"/>
                </a:solidFill>
              </a:rPr>
              <a:t>BIOKOM Nonprofit Kft. Pécs, ügyvezető igazgató </a:t>
            </a:r>
            <a:br>
              <a:rPr lang="hu-HU" sz="900" b="0" dirty="0">
                <a:solidFill>
                  <a:schemeClr val="bg1"/>
                </a:solidFill>
              </a:rPr>
            </a:br>
            <a:r>
              <a:rPr lang="hu-HU" sz="900" b="0" dirty="0">
                <a:solidFill>
                  <a:schemeClr val="bg1"/>
                </a:solidFill>
              </a:rPr>
              <a:t>Pécsi Tudományegyetem Műszaki és Informatikai Kar, tudományos  főmunkatárs</a:t>
            </a:r>
            <a:endParaRPr lang="en-US" sz="900" b="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027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Biológiai kezelő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10</a:t>
            </a:fld>
            <a:endParaRPr lang="en-US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6675B9A-5A8E-467A-9FE0-7063149F4B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31" y="500129"/>
            <a:ext cx="2762160" cy="207162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573EBF05-AC4B-46B3-A7D6-F007EF22D4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195" y="2726150"/>
            <a:ext cx="2655283" cy="1991462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6" name="Tartalom helye 2">
            <a:extLst>
              <a:ext uri="{FF2B5EF4-FFF2-40B4-BE49-F238E27FC236}">
                <a16:creationId xmlns:a16="http://schemas.microsoft.com/office/drawing/2014/main" id="{27CD439A-0B72-4909-8F2F-92E24455AA35}"/>
              </a:ext>
            </a:extLst>
          </p:cNvPr>
          <p:cNvSpPr txBox="1">
            <a:spLocks/>
          </p:cNvSpPr>
          <p:nvPr/>
        </p:nvSpPr>
        <p:spPr>
          <a:xfrm>
            <a:off x="467543" y="718953"/>
            <a:ext cx="5362567" cy="428722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1B5C93"/>
              </a:buClr>
              <a:buSzPct val="90000"/>
              <a:buFont typeface="Wingdings" charset="2"/>
              <a:buChar char="§"/>
              <a:defRPr sz="2300" kern="12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Wingdings" charset="2"/>
              <a:buChar char="§"/>
              <a:defRPr sz="145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A mechanikai kezelőben leválasztott </a:t>
            </a:r>
            <a:r>
              <a:rPr lang="hu-HU" sz="1800" dirty="0" err="1">
                <a:latin typeface="Arial" panose="020B0604020202020204" pitchFamily="34" charset="0"/>
                <a:cs typeface="Arial" panose="020B0604020202020204" pitchFamily="34" charset="0"/>
              </a:rPr>
              <a:t>biohulladék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 irányított lebontása</a:t>
            </a:r>
          </a:p>
          <a:p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Kapacitása 70 ezer tonna/év</a:t>
            </a:r>
          </a:p>
          <a:p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1. fázis előstabilizálás zárt rendszerben</a:t>
            </a:r>
          </a:p>
          <a:p>
            <a:pPr lvl="1"/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keletkező gázok gőzök elszívása, </a:t>
            </a:r>
            <a:r>
              <a:rPr lang="hu-HU" sz="1800" dirty="0" err="1">
                <a:latin typeface="Arial" panose="020B0604020202020204" pitchFamily="34" charset="0"/>
                <a:cs typeface="Arial" panose="020B0604020202020204" pitchFamily="34" charset="0"/>
              </a:rPr>
              <a:t>biofilterrel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 való kezelése</a:t>
            </a:r>
          </a:p>
          <a:p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2. fázis utóstabilizálás nyílt téren </a:t>
            </a:r>
          </a:p>
          <a:p>
            <a:pPr lvl="1"/>
            <a:r>
              <a:rPr lang="hu-HU" sz="1800" dirty="0" err="1">
                <a:latin typeface="Arial" panose="020B0604020202020204" pitchFamily="34" charset="0"/>
                <a:cs typeface="Arial" panose="020B0604020202020204" pitchFamily="34" charset="0"/>
              </a:rPr>
              <a:t>forgatásos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 levegőztetéssel</a:t>
            </a:r>
          </a:p>
          <a:p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A biológiai kezelés eredménye</a:t>
            </a:r>
          </a:p>
          <a:p>
            <a:pPr lvl="1"/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 bomlási folyamatokban az üvegházhatás szempontjából kedvezőbb gázok keletkezése </a:t>
            </a:r>
          </a:p>
          <a:p>
            <a:pPr lvl="1"/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irányított lebontásából származó 10-15 % (vízgőz, CO</a:t>
            </a:r>
            <a:r>
              <a:rPr lang="hu-H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) súlycsökkenés</a:t>
            </a:r>
          </a:p>
          <a:p>
            <a:pPr lvl="1"/>
            <a:r>
              <a:rPr lang="hu-HU" sz="1600" dirty="0" err="1">
                <a:latin typeface="Arial" panose="020B0604020202020204" pitchFamily="34" charset="0"/>
                <a:cs typeface="Arial" panose="020B0604020202020204" pitchFamily="34" charset="0"/>
              </a:rPr>
              <a:t>inertizálódott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, aprószemcsés anyag</a:t>
            </a:r>
          </a:p>
          <a:p>
            <a:pPr lvl="1"/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kedvezőbb ártalmatlanítási tulajdonságok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05734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Válogatómű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11</a:t>
            </a:fld>
            <a:endParaRPr lang="en-US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BE8187C-F49C-43E3-89AD-A75B7CA1C7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493" y="2819138"/>
            <a:ext cx="3181864" cy="2331308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358BC3F4-6766-4881-8521-A9785DCD2F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7318"/>
            <a:ext cx="3181864" cy="25516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  <p:sp>
        <p:nvSpPr>
          <p:cNvPr id="6" name="Tartalom helye 2">
            <a:extLst>
              <a:ext uri="{FF2B5EF4-FFF2-40B4-BE49-F238E27FC236}">
                <a16:creationId xmlns:a16="http://schemas.microsoft.com/office/drawing/2014/main" id="{BB063E6A-3F48-438B-82EA-4609BB310DA0}"/>
              </a:ext>
            </a:extLst>
          </p:cNvPr>
          <p:cNvSpPr txBox="1">
            <a:spLocks/>
          </p:cNvSpPr>
          <p:nvPr/>
        </p:nvSpPr>
        <p:spPr>
          <a:xfrm>
            <a:off x="395288" y="774858"/>
            <a:ext cx="4358295" cy="406542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1B5C93"/>
              </a:buClr>
              <a:buSzPct val="90000"/>
              <a:buFont typeface="Wingdings" charset="2"/>
              <a:buChar char="§"/>
              <a:defRPr sz="2300" kern="12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Wingdings" charset="2"/>
              <a:buChar char="§"/>
              <a:defRPr sz="145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700" dirty="0">
                <a:latin typeface="Arial" panose="020B0604020202020204" pitchFamily="34" charset="0"/>
                <a:cs typeface="Arial" panose="020B0604020202020204" pitchFamily="34" charset="0"/>
              </a:rPr>
              <a:t>Szelektíven gyűjtött lakossági hasznosítható hulladékok feldolgozása</a:t>
            </a:r>
          </a:p>
          <a:p>
            <a:r>
              <a:rPr lang="hu-HU" sz="1700" dirty="0">
                <a:latin typeface="Arial" panose="020B0604020202020204" pitchFamily="34" charset="0"/>
                <a:cs typeface="Arial" panose="020B0604020202020204" pitchFamily="34" charset="0"/>
              </a:rPr>
              <a:t>Tervezett kapacitás 30 ezer tonna/év</a:t>
            </a:r>
          </a:p>
          <a:p>
            <a:r>
              <a:rPr lang="hu-HU" sz="1700" dirty="0">
                <a:latin typeface="Arial" panose="020B0604020202020204" pitchFamily="34" charset="0"/>
                <a:cs typeface="Arial" panose="020B0604020202020204" pitchFamily="34" charset="0"/>
              </a:rPr>
              <a:t>Kettő önálló válogatószalag </a:t>
            </a:r>
            <a:br>
              <a:rPr lang="hu-HU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700" dirty="0">
                <a:latin typeface="Arial" panose="020B0604020202020204" pitchFamily="34" charset="0"/>
                <a:cs typeface="Arial" panose="020B0604020202020204" pitchFamily="34" charset="0"/>
              </a:rPr>
              <a:t>elkülönített válogató kabinban</a:t>
            </a:r>
          </a:p>
          <a:p>
            <a:r>
              <a:rPr lang="hu-HU" sz="1700" dirty="0">
                <a:latin typeface="Arial" panose="020B0604020202020204" pitchFamily="34" charset="0"/>
                <a:cs typeface="Arial" panose="020B0604020202020204" pitchFamily="34" charset="0"/>
              </a:rPr>
              <a:t>A beszállított anyagokból:</a:t>
            </a:r>
          </a:p>
          <a:p>
            <a:pPr lvl="1"/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75-78% iparban hasznosítható anyag (papír, műanyag, fém kombinált csomagolóeszköz)</a:t>
            </a:r>
          </a:p>
          <a:p>
            <a:pPr lvl="1"/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22-25 % nem hasznosítható anyag (mechanikai kezelés, tüzelőanyag előállítás)</a:t>
            </a:r>
          </a:p>
          <a:p>
            <a:r>
              <a:rPr lang="hu-HU" sz="1700" dirty="0">
                <a:latin typeface="Arial" panose="020B0604020202020204" pitchFamily="34" charset="0"/>
                <a:cs typeface="Arial" panose="020B0604020202020204" pitchFamily="34" charset="0"/>
              </a:rPr>
              <a:t>Haszonanyagok tárolására 1.500 m</a:t>
            </a:r>
            <a:r>
              <a:rPr lang="hu-HU" sz="17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1700" dirty="0">
                <a:latin typeface="Arial" panose="020B0604020202020204" pitchFamily="34" charset="0"/>
                <a:cs typeface="Arial" panose="020B0604020202020204" pitchFamily="34" charset="0"/>
              </a:rPr>
              <a:t> alapterületű fedett bálatároló</a:t>
            </a:r>
            <a:endParaRPr lang="hu-HU" sz="17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50536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Komposzttelep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12</a:t>
            </a:fld>
            <a:endParaRPr lang="en-US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D4AE1A6-6467-4384-81B7-72C981C06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572" y="2610025"/>
            <a:ext cx="2814783" cy="1964814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5" name="Kép 1">
            <a:extLst>
              <a:ext uri="{FF2B5EF4-FFF2-40B4-BE49-F238E27FC236}">
                <a16:creationId xmlns:a16="http://schemas.microsoft.com/office/drawing/2014/main" id="{DCB1141C-43CF-4094-943A-F67B4D307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03" y="155872"/>
            <a:ext cx="2772615" cy="245415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778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artalom helye 2">
            <a:extLst>
              <a:ext uri="{FF2B5EF4-FFF2-40B4-BE49-F238E27FC236}">
                <a16:creationId xmlns:a16="http://schemas.microsoft.com/office/drawing/2014/main" id="{C4734832-09A9-4BBA-9809-B2CBEDD5B32C}"/>
              </a:ext>
            </a:extLst>
          </p:cNvPr>
          <p:cNvSpPr txBox="1">
            <a:spLocks/>
          </p:cNvSpPr>
          <p:nvPr/>
        </p:nvSpPr>
        <p:spPr>
          <a:xfrm>
            <a:off x="395287" y="763811"/>
            <a:ext cx="4608215" cy="371611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1B5C93"/>
              </a:buClr>
              <a:buSzPct val="90000"/>
              <a:buFont typeface="Wingdings" charset="2"/>
              <a:buChar char="§"/>
              <a:defRPr sz="2300" kern="12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Wingdings" charset="2"/>
              <a:buChar char="§"/>
              <a:defRPr sz="145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Szelektív zöldhulladék gyűjtésből származó anyag feldolgozása</a:t>
            </a:r>
          </a:p>
          <a:p>
            <a:pPr lvl="1"/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Pécsi családi házas övezetben gyűjtött kerti hulladékok</a:t>
            </a:r>
          </a:p>
          <a:p>
            <a:pPr lvl="1"/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Pécsi parkok zöld hulladékai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Éves kapacitása 9.750 tonna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beszállított anyagokból:</a:t>
            </a:r>
          </a:p>
          <a:p>
            <a:pPr lvl="1"/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45-50% komposzt</a:t>
            </a:r>
          </a:p>
          <a:p>
            <a:pPr lvl="1"/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1-2% mechanikai kezelésre átadott anyag</a:t>
            </a:r>
          </a:p>
          <a:p>
            <a:pPr lvl="1"/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4-5 % visszamaradó anyag</a:t>
            </a:r>
          </a:p>
          <a:p>
            <a:pPr lvl="1"/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40-45% irányított lebontásából származó vízgőz, CO</a:t>
            </a:r>
            <a:r>
              <a:rPr lang="hu-HU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hu-H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komposzt forgalomba hozatali engedéllyel rendelkezik</a:t>
            </a:r>
          </a:p>
        </p:txBody>
      </p:sp>
    </p:spTree>
    <p:extLst>
      <p:ext uri="{BB962C8B-B14F-4D97-AF65-F5344CB8AC3E}">
        <p14:creationId xmlns:p14="http://schemas.microsoft.com/office/powerpoint/2010/main" val="3234572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Hulladéklerakó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13</a:t>
            </a:fld>
            <a:endParaRPr lang="en-US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8A38E5A-7FC8-46F5-8D83-3EDA5D34D30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7103"/>
            <a:ext cx="3411914" cy="2466234"/>
          </a:xfrm>
          <a:prstGeom prst="rect">
            <a:avLst/>
          </a:prstGeom>
          <a:noFill/>
          <a:ln>
            <a:noFill/>
          </a:ln>
          <a:effectLst>
            <a:softEdge rad="101600"/>
          </a:effec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AED3ABE7-079E-4242-8C95-B201FC1547D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8784" y="2713338"/>
            <a:ext cx="3491234" cy="2292844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6" name="Tartalom helye 5">
            <a:extLst>
              <a:ext uri="{FF2B5EF4-FFF2-40B4-BE49-F238E27FC236}">
                <a16:creationId xmlns:a16="http://schemas.microsoft.com/office/drawing/2014/main" id="{DD89F703-6AAD-4F66-90D1-C4038CF2551E}"/>
              </a:ext>
            </a:extLst>
          </p:cNvPr>
          <p:cNvSpPr txBox="1">
            <a:spLocks/>
          </p:cNvSpPr>
          <p:nvPr/>
        </p:nvSpPr>
        <p:spPr>
          <a:xfrm>
            <a:off x="487225" y="926790"/>
            <a:ext cx="3960737" cy="391291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1B5C93"/>
              </a:buClr>
              <a:buSzPct val="90000"/>
              <a:buFont typeface="Wingdings" charset="2"/>
              <a:buChar char="§"/>
              <a:defRPr sz="2300" kern="12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Wingdings" charset="2"/>
              <a:buChar char="§"/>
              <a:defRPr sz="145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700" dirty="0">
                <a:latin typeface="Arial" panose="020B0604020202020204" pitchFamily="34" charset="0"/>
                <a:cs typeface="Arial" panose="020B0604020202020204" pitchFamily="34" charset="0"/>
              </a:rPr>
              <a:t>850 ezer m</a:t>
            </a:r>
            <a:r>
              <a:rPr lang="hu-HU" sz="17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1700" dirty="0">
                <a:latin typeface="Arial" panose="020B0604020202020204" pitchFamily="34" charset="0"/>
                <a:cs typeface="Arial" panose="020B0604020202020204" pitchFamily="34" charset="0"/>
              </a:rPr>
              <a:t> térfogat</a:t>
            </a:r>
          </a:p>
          <a:p>
            <a:r>
              <a:rPr lang="hu-HU" sz="1700" dirty="0">
                <a:latin typeface="Arial" panose="020B0604020202020204" pitchFamily="34" charset="0"/>
                <a:cs typeface="Arial" panose="020B0604020202020204" pitchFamily="34" charset="0"/>
              </a:rPr>
              <a:t>20-25 évre elegendő lerakási kapacitás</a:t>
            </a:r>
          </a:p>
          <a:p>
            <a:r>
              <a:rPr lang="hu-HU" sz="1700" dirty="0">
                <a:latin typeface="Arial" panose="020B0604020202020204" pitchFamily="34" charset="0"/>
                <a:cs typeface="Arial" panose="020B0604020202020204" pitchFamily="34" charset="0"/>
              </a:rPr>
              <a:t>Megerősített műszaki védelem</a:t>
            </a:r>
          </a:p>
          <a:p>
            <a:r>
              <a:rPr lang="hu-HU" sz="1700" dirty="0">
                <a:latin typeface="Arial" panose="020B0604020202020204" pitchFamily="34" charset="0"/>
                <a:cs typeface="Arial" panose="020B0604020202020204" pitchFamily="34" charset="0"/>
              </a:rPr>
              <a:t>Geofizikai monitoring rendszer</a:t>
            </a:r>
          </a:p>
          <a:p>
            <a:r>
              <a:rPr lang="hu-HU" sz="1700" dirty="0">
                <a:latin typeface="Arial" panose="020B0604020202020204" pitchFamily="34" charset="0"/>
                <a:cs typeface="Arial" panose="020B0604020202020204" pitchFamily="34" charset="0"/>
              </a:rPr>
              <a:t>Depógáz gyűjtés</a:t>
            </a:r>
          </a:p>
          <a:p>
            <a:r>
              <a:rPr lang="hu-HU" sz="1700" dirty="0" err="1">
                <a:latin typeface="Arial" panose="020B0604020202020204" pitchFamily="34" charset="0"/>
                <a:cs typeface="Arial" panose="020B0604020202020204" pitchFamily="34" charset="0"/>
              </a:rPr>
              <a:t>Csurgalékvíz</a:t>
            </a:r>
            <a:r>
              <a:rPr lang="hu-HU" sz="1700" dirty="0">
                <a:latin typeface="Arial" panose="020B0604020202020204" pitchFamily="34" charset="0"/>
                <a:cs typeface="Arial" panose="020B0604020202020204" pitchFamily="34" charset="0"/>
              </a:rPr>
              <a:t> gyűjtés és kezelés</a:t>
            </a:r>
          </a:p>
          <a:p>
            <a:pPr lvl="1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10.500 m</a:t>
            </a:r>
            <a:r>
              <a:rPr lang="hu-HU" sz="15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kapacitású tároló medence</a:t>
            </a:r>
          </a:p>
          <a:p>
            <a:pPr lvl="1"/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Csurgalékvíz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tisztító rendszer</a:t>
            </a:r>
          </a:p>
        </p:txBody>
      </p:sp>
    </p:spTree>
    <p:extLst>
      <p:ext uri="{BB962C8B-B14F-4D97-AF65-F5344CB8AC3E}">
        <p14:creationId xmlns:p14="http://schemas.microsoft.com/office/powerpoint/2010/main" val="2364652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Hulladékgyűjtési felügyeleti rendszer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14</a:t>
            </a:fld>
            <a:endParaRPr lang="en-US"/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15BDA158-A986-474B-8E0C-F3B0B25014CB}"/>
              </a:ext>
            </a:extLst>
          </p:cNvPr>
          <p:cNvSpPr txBox="1">
            <a:spLocks/>
          </p:cNvSpPr>
          <p:nvPr/>
        </p:nvSpPr>
        <p:spPr>
          <a:xfrm>
            <a:off x="395288" y="858808"/>
            <a:ext cx="7663916" cy="140890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1B5C93"/>
              </a:buClr>
              <a:buSzPct val="90000"/>
              <a:buFont typeface="Wingdings" charset="2"/>
              <a:buChar char="§"/>
              <a:defRPr sz="2300" kern="12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Wingdings" charset="2"/>
              <a:buChar char="§"/>
              <a:defRPr sz="145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GPS alapú </a:t>
            </a:r>
            <a:r>
              <a:rPr lang="hu-HU" alt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nyomonkövetés</a:t>
            </a: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és útvonaltervezés;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üzemanyag-felhasználás optimalizálása;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az adatok vállalati irányítási rendszerbe integrálása az adminisztráció egyszerűsítése érdekében;</a:t>
            </a:r>
            <a:r>
              <a:rPr lang="hu-HU" altLang="hu-HU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Kép 6" descr="mentett_jarat_utvonal.jpg">
            <a:extLst>
              <a:ext uri="{FF2B5EF4-FFF2-40B4-BE49-F238E27FC236}">
                <a16:creationId xmlns:a16="http://schemas.microsoft.com/office/drawing/2014/main" id="{96ADDAB7-A65C-4826-9D98-1BF58756DF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" t="10780" r="1591" b="37065"/>
          <a:stretch>
            <a:fillRect/>
          </a:stretch>
        </p:blipFill>
        <p:spPr bwMode="auto">
          <a:xfrm>
            <a:off x="515784" y="2267713"/>
            <a:ext cx="8232929" cy="246462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720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Tettye Forrásház Zrt. Biogázüzem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2" descr="7.jpg">
            <a:extLst>
              <a:ext uri="{FF2B5EF4-FFF2-40B4-BE49-F238E27FC236}">
                <a16:creationId xmlns:a16="http://schemas.microsoft.com/office/drawing/2014/main" id="{5EC9E49A-5C77-4503-B507-89CC1E7D5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090" y="760183"/>
            <a:ext cx="6198313" cy="41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D69C5450-660E-4992-9112-A6661E1AAF24}"/>
              </a:ext>
            </a:extLst>
          </p:cNvPr>
          <p:cNvSpPr txBox="1"/>
          <p:nvPr/>
        </p:nvSpPr>
        <p:spPr>
          <a:xfrm>
            <a:off x="1855317" y="4897279"/>
            <a:ext cx="637270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00" dirty="0"/>
              <a:t>Forrás: https://www.tettyeforrashaz.hu/index.php?mid=29&amp;cid=601     Letöltve: 2017 11. 23</a:t>
            </a:r>
          </a:p>
        </p:txBody>
      </p:sp>
    </p:spTree>
    <p:extLst>
      <p:ext uri="{BB962C8B-B14F-4D97-AF65-F5344CB8AC3E}">
        <p14:creationId xmlns:p14="http://schemas.microsoft.com/office/powerpoint/2010/main" val="3039866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Tettye Forrásház Zrt. Biogázüzem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2" descr="Itt tárolják a gázt">
            <a:extLst>
              <a:ext uri="{FF2B5EF4-FFF2-40B4-BE49-F238E27FC236}">
                <a16:creationId xmlns:a16="http://schemas.microsoft.com/office/drawing/2014/main" id="{A86A4199-4AF9-426E-9EE7-A96061E31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879" y="2705771"/>
            <a:ext cx="2375989" cy="177415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okat spórol az üzemmel a város">
            <a:extLst>
              <a:ext uri="{FF2B5EF4-FFF2-40B4-BE49-F238E27FC236}">
                <a16:creationId xmlns:a16="http://schemas.microsoft.com/office/drawing/2014/main" id="{EC5E33BB-3708-4990-BFD5-1D1E1DC64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552" y="734358"/>
            <a:ext cx="3009718" cy="155763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artalom helye 5">
            <a:extLst>
              <a:ext uri="{FF2B5EF4-FFF2-40B4-BE49-F238E27FC236}">
                <a16:creationId xmlns:a16="http://schemas.microsoft.com/office/drawing/2014/main" id="{B2FD10F9-F2B6-4125-81CE-CE856AEDDB7C}"/>
              </a:ext>
            </a:extLst>
          </p:cNvPr>
          <p:cNvSpPr txBox="1">
            <a:spLocks/>
          </p:cNvSpPr>
          <p:nvPr/>
        </p:nvSpPr>
        <p:spPr>
          <a:xfrm>
            <a:off x="500510" y="829966"/>
            <a:ext cx="4765600" cy="375161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Szennyvíziszap és szerves éttermi, élelmiszeripari, állati hulladék ártalmatlanítása</a:t>
            </a:r>
          </a:p>
          <a:p>
            <a:pPr>
              <a:lnSpc>
                <a:spcPct val="130000"/>
              </a:lnSpc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Napi 5.500 m</a:t>
            </a:r>
            <a:r>
              <a:rPr lang="hu-HU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 biogáz előállítása </a:t>
            </a:r>
          </a:p>
          <a:p>
            <a:pPr>
              <a:lnSpc>
                <a:spcPct val="130000"/>
              </a:lnSpc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Elektromos ára termelés – üzemi szükséglet 70% biztosítása</a:t>
            </a:r>
          </a:p>
          <a:p>
            <a:pPr>
              <a:lnSpc>
                <a:spcPct val="130000"/>
              </a:lnSpc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Hőtermelés – központi épület hőigényének 100% biztosítása</a:t>
            </a:r>
          </a:p>
          <a:p>
            <a:pPr>
              <a:lnSpc>
                <a:spcPct val="130000"/>
              </a:lnSpc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Évi 40 ezer tonna szén-dioxid kibocsátás-csökkenés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3263F25A-DB21-4438-93E7-E7BBC14F41B6}"/>
              </a:ext>
            </a:extLst>
          </p:cNvPr>
          <p:cNvSpPr txBox="1"/>
          <p:nvPr/>
        </p:nvSpPr>
        <p:spPr>
          <a:xfrm>
            <a:off x="1931632" y="4799281"/>
            <a:ext cx="66689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00" dirty="0"/>
              <a:t>Képek forrás: http://www.pecsma.hu/pecs-aktual/masfel-millio-kobmeternyi-biogaz-pecsen/     Letöltve: 2017 11. 23</a:t>
            </a:r>
          </a:p>
        </p:txBody>
      </p:sp>
    </p:spTree>
    <p:extLst>
      <p:ext uri="{BB962C8B-B14F-4D97-AF65-F5344CB8AC3E}">
        <p14:creationId xmlns:p14="http://schemas.microsoft.com/office/powerpoint/2010/main" val="3204415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151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Körforgásos gazdaság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2</a:t>
            </a:fld>
            <a:endParaRPr lang="en-US"/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812DC53A-2595-4B69-BB06-7CEEEDCC91BE}"/>
              </a:ext>
            </a:extLst>
          </p:cNvPr>
          <p:cNvGrpSpPr/>
          <p:nvPr/>
        </p:nvGrpSpPr>
        <p:grpSpPr>
          <a:xfrm>
            <a:off x="1777365" y="835920"/>
            <a:ext cx="5479470" cy="3800932"/>
            <a:chOff x="693391" y="560546"/>
            <a:chExt cx="7058962" cy="5294222"/>
          </a:xfrm>
        </p:grpSpPr>
        <p:pic>
          <p:nvPicPr>
            <p:cNvPr id="6" name="Picture 11" descr="http://www.piacesprofit.hu/media/2015/12/Resource_2_480x480_480x480.jpg">
              <a:extLst>
                <a:ext uri="{FF2B5EF4-FFF2-40B4-BE49-F238E27FC236}">
                  <a16:creationId xmlns:a16="http://schemas.microsoft.com/office/drawing/2014/main" id="{1D83DA21-4FA7-4C9B-B2F4-795A17B8F5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391" y="560546"/>
              <a:ext cx="7058962" cy="5294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Ellipszis 6">
              <a:extLst>
                <a:ext uri="{FF2B5EF4-FFF2-40B4-BE49-F238E27FC236}">
                  <a16:creationId xmlns:a16="http://schemas.microsoft.com/office/drawing/2014/main" id="{CE6C8B09-7203-40DD-9C33-9897F8FFDCA9}"/>
                </a:ext>
              </a:extLst>
            </p:cNvPr>
            <p:cNvSpPr/>
            <p:nvPr/>
          </p:nvSpPr>
          <p:spPr>
            <a:xfrm>
              <a:off x="3198023" y="2186181"/>
              <a:ext cx="2049700" cy="202631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Szövegdoboz 7">
              <a:extLst>
                <a:ext uri="{FF2B5EF4-FFF2-40B4-BE49-F238E27FC236}">
                  <a16:creationId xmlns:a16="http://schemas.microsoft.com/office/drawing/2014/main" id="{03FBBF4E-320A-4A32-96EB-FC52E293E163}"/>
                </a:ext>
              </a:extLst>
            </p:cNvPr>
            <p:cNvSpPr txBox="1"/>
            <p:nvPr/>
          </p:nvSpPr>
          <p:spPr>
            <a:xfrm>
              <a:off x="3373007" y="2775041"/>
              <a:ext cx="1699729" cy="7343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5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Körforgásos gazdaság</a:t>
              </a:r>
            </a:p>
          </p:txBody>
        </p:sp>
      </p:grpSp>
      <p:sp>
        <p:nvSpPr>
          <p:cNvPr id="9" name="Szövegdoboz 8">
            <a:extLst>
              <a:ext uri="{FF2B5EF4-FFF2-40B4-BE49-F238E27FC236}">
                <a16:creationId xmlns:a16="http://schemas.microsoft.com/office/drawing/2014/main" id="{C33C9197-0BDF-4909-B295-882AF973FCD6}"/>
              </a:ext>
            </a:extLst>
          </p:cNvPr>
          <p:cNvSpPr txBox="1"/>
          <p:nvPr/>
        </p:nvSpPr>
        <p:spPr>
          <a:xfrm>
            <a:off x="2144402" y="4840287"/>
            <a:ext cx="637270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00" dirty="0"/>
              <a:t>Forrás: http://www.piacesprofit.hu/media/2015/12/Resource_2_480x480_480x480.jpg     Letöltve: 2017 11. 23</a:t>
            </a:r>
          </a:p>
        </p:txBody>
      </p:sp>
    </p:spTree>
    <p:extLst>
      <p:ext uri="{BB962C8B-B14F-4D97-AF65-F5344CB8AC3E}">
        <p14:creationId xmlns:p14="http://schemas.microsoft.com/office/powerpoint/2010/main" val="1386122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Úton a körforgásos gazdaság felé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3</a:t>
            </a:fld>
            <a:endParaRPr lang="en-US"/>
          </a:p>
        </p:txBody>
      </p:sp>
      <p:sp>
        <p:nvSpPr>
          <p:cNvPr id="11" name="Tartalom helye 2">
            <a:extLst>
              <a:ext uri="{FF2B5EF4-FFF2-40B4-BE49-F238E27FC236}">
                <a16:creationId xmlns:a16="http://schemas.microsoft.com/office/drawing/2014/main" id="{6846CF31-2752-41CC-98ED-15F34DD89578}"/>
              </a:ext>
            </a:extLst>
          </p:cNvPr>
          <p:cNvSpPr txBox="1">
            <a:spLocks/>
          </p:cNvSpPr>
          <p:nvPr/>
        </p:nvSpPr>
        <p:spPr>
          <a:xfrm>
            <a:off x="684213" y="731639"/>
            <a:ext cx="8619839" cy="388786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1B5C93"/>
              </a:buClr>
              <a:buSzPct val="90000"/>
              <a:buFont typeface="Wingdings" charset="2"/>
              <a:buChar char="§"/>
              <a:defRPr sz="2300" kern="12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Wingdings" charset="2"/>
              <a:buChar char="§"/>
              <a:defRPr sz="145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u-HU" dirty="0"/>
              <a:t>Pécs MJV WHO Egészséges Városok Mozgalom tagság (1987)</a:t>
            </a:r>
          </a:p>
          <a:p>
            <a:pPr>
              <a:lnSpc>
                <a:spcPct val="150000"/>
              </a:lnSpc>
            </a:pPr>
            <a:r>
              <a:rPr lang="hu-HU" dirty="0"/>
              <a:t>Környezetünkért Közalapítvány (1992)</a:t>
            </a:r>
          </a:p>
          <a:p>
            <a:pPr>
              <a:lnSpc>
                <a:spcPct val="150000"/>
              </a:lnSpc>
            </a:pPr>
            <a:r>
              <a:rPr lang="hu-HU" dirty="0"/>
              <a:t>Biokom Környezetgazdálkodási Kft. – Szelektív gyűjtés és Zöld Suli Program (1998)</a:t>
            </a:r>
          </a:p>
          <a:p>
            <a:pPr>
              <a:lnSpc>
                <a:spcPct val="150000"/>
              </a:lnSpc>
            </a:pPr>
            <a:r>
              <a:rPr lang="hu-HU" dirty="0" err="1"/>
              <a:t>Collect</a:t>
            </a:r>
            <a:r>
              <a:rPr lang="hu-HU" dirty="0"/>
              <a:t> Hungária Kht. (1999)</a:t>
            </a:r>
          </a:p>
          <a:p>
            <a:pPr>
              <a:lnSpc>
                <a:spcPct val="150000"/>
              </a:lnSpc>
            </a:pPr>
            <a:r>
              <a:rPr lang="hu-HU" dirty="0"/>
              <a:t>Pécs MJV </a:t>
            </a:r>
            <a:r>
              <a:rPr lang="hu-HU" dirty="0" err="1"/>
              <a:t>Ökováros</a:t>
            </a:r>
            <a:r>
              <a:rPr lang="hu-HU" dirty="0"/>
              <a:t> – </a:t>
            </a:r>
            <a:r>
              <a:rPr lang="hu-HU" dirty="0" err="1"/>
              <a:t>Ökorégió</a:t>
            </a:r>
            <a:r>
              <a:rPr lang="hu-HU" dirty="0"/>
              <a:t> Program (2003)</a:t>
            </a:r>
          </a:p>
          <a:p>
            <a:pPr>
              <a:lnSpc>
                <a:spcPct val="150000"/>
              </a:lnSpc>
            </a:pPr>
            <a:r>
              <a:rPr lang="hu-HU" dirty="0"/>
              <a:t>Pécs MJV Pólus Program – Egészségipar, Kultúraipar, Környezetipar (2006)</a:t>
            </a:r>
          </a:p>
          <a:p>
            <a:pPr>
              <a:lnSpc>
                <a:spcPct val="150000"/>
              </a:lnSpc>
            </a:pPr>
            <a:r>
              <a:rPr lang="hu-HU" dirty="0" err="1"/>
              <a:t>Ökováros</a:t>
            </a:r>
            <a:r>
              <a:rPr lang="hu-HU" dirty="0"/>
              <a:t> – </a:t>
            </a:r>
            <a:r>
              <a:rPr lang="hu-HU" dirty="0" err="1"/>
              <a:t>Ökorégió</a:t>
            </a:r>
            <a:r>
              <a:rPr lang="hu-HU" dirty="0"/>
              <a:t> Alapítvány (2010)</a:t>
            </a:r>
          </a:p>
          <a:p>
            <a:pPr>
              <a:lnSpc>
                <a:spcPct val="150000"/>
              </a:lnSpc>
            </a:pPr>
            <a:r>
              <a:rPr lang="hu-HU" dirty="0"/>
              <a:t>Pécs MJV Integrált Településfejlesztési Stratégia (2014)</a:t>
            </a:r>
          </a:p>
          <a:p>
            <a:pPr>
              <a:lnSpc>
                <a:spcPct val="150000"/>
              </a:lnSpc>
            </a:pPr>
            <a:r>
              <a:rPr lang="hu-HU" dirty="0"/>
              <a:t>Mecsek-Dráva Dél-dunántúli Regionális Hulladékgazdálkodási Program (2014)</a:t>
            </a:r>
          </a:p>
          <a:p>
            <a:pPr>
              <a:lnSpc>
                <a:spcPct val="150000"/>
              </a:lnSpc>
            </a:pPr>
            <a:r>
              <a:rPr lang="hu-HU" dirty="0"/>
              <a:t>Tettye Forrásház Zrt. Biogázüzem (2015)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E98EBC1E-80FA-4A86-A47F-901E01C30682}"/>
              </a:ext>
            </a:extLst>
          </p:cNvPr>
          <p:cNvSpPr/>
          <p:nvPr/>
        </p:nvSpPr>
        <p:spPr>
          <a:xfrm>
            <a:off x="593766" y="3835730"/>
            <a:ext cx="7315200" cy="783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860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Úton a körforgásos gazdaság felé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4</a:t>
            </a:fld>
            <a:endParaRPr lang="en-US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E98EBC1E-80FA-4A86-A47F-901E01C30682}"/>
              </a:ext>
            </a:extLst>
          </p:cNvPr>
          <p:cNvSpPr/>
          <p:nvPr/>
        </p:nvSpPr>
        <p:spPr>
          <a:xfrm>
            <a:off x="593766" y="3835730"/>
            <a:ext cx="7315200" cy="783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6DC14F6-A3CD-4207-B608-9DB8F9BCD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155" y="731639"/>
            <a:ext cx="5314854" cy="4162474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261CEB12-03E0-4035-8B7B-08378FB11F16}"/>
              </a:ext>
            </a:extLst>
          </p:cNvPr>
          <p:cNvSpPr txBox="1"/>
          <p:nvPr/>
        </p:nvSpPr>
        <p:spPr>
          <a:xfrm>
            <a:off x="1945155" y="4869260"/>
            <a:ext cx="637270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00" dirty="0"/>
              <a:t>Forrás: Integrált Településfejlesztési Stratégia, Pécs MJV, 2014</a:t>
            </a:r>
          </a:p>
        </p:txBody>
      </p:sp>
    </p:spTree>
    <p:extLst>
      <p:ext uri="{BB962C8B-B14F-4D97-AF65-F5344CB8AC3E}">
        <p14:creationId xmlns:p14="http://schemas.microsoft.com/office/powerpoint/2010/main" val="266924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303213"/>
            <a:ext cx="8064499" cy="856853"/>
          </a:xfrm>
        </p:spPr>
        <p:txBody>
          <a:bodyPr/>
          <a:lstStyle/>
          <a:p>
            <a:r>
              <a:rPr lang="hu-HU" dirty="0"/>
              <a:t>Városfejlesztési célrendszer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5</a:t>
            </a:fld>
            <a:endParaRPr lang="en-US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E98EBC1E-80FA-4A86-A47F-901E01C30682}"/>
              </a:ext>
            </a:extLst>
          </p:cNvPr>
          <p:cNvSpPr/>
          <p:nvPr/>
        </p:nvSpPr>
        <p:spPr>
          <a:xfrm>
            <a:off x="593766" y="3835730"/>
            <a:ext cx="7315200" cy="783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261CEB12-03E0-4035-8B7B-08378FB11F16}"/>
              </a:ext>
            </a:extLst>
          </p:cNvPr>
          <p:cNvSpPr txBox="1"/>
          <p:nvPr/>
        </p:nvSpPr>
        <p:spPr>
          <a:xfrm>
            <a:off x="1961823" y="4869260"/>
            <a:ext cx="637270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00" dirty="0"/>
              <a:t>Forrás: Integrált Településfejlesztési Stratégia, Pécs MJV, 2014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9A4769BB-F9AD-4F9B-909A-00724D6F4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054" y="722471"/>
            <a:ext cx="7168477" cy="420646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70385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Úton a körforgásos gazdaság felé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6</a:t>
            </a:fld>
            <a:endParaRPr lang="en-US"/>
          </a:p>
        </p:txBody>
      </p:sp>
      <p:sp>
        <p:nvSpPr>
          <p:cNvPr id="11" name="Tartalom helye 2">
            <a:extLst>
              <a:ext uri="{FF2B5EF4-FFF2-40B4-BE49-F238E27FC236}">
                <a16:creationId xmlns:a16="http://schemas.microsoft.com/office/drawing/2014/main" id="{6846CF31-2752-41CC-98ED-15F34DD89578}"/>
              </a:ext>
            </a:extLst>
          </p:cNvPr>
          <p:cNvSpPr txBox="1">
            <a:spLocks/>
          </p:cNvSpPr>
          <p:nvPr/>
        </p:nvSpPr>
        <p:spPr>
          <a:xfrm>
            <a:off x="684213" y="731639"/>
            <a:ext cx="8619839" cy="388786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1B5C93"/>
              </a:buClr>
              <a:buSzPct val="90000"/>
              <a:buFont typeface="Wingdings" charset="2"/>
              <a:buChar char="§"/>
              <a:defRPr sz="2300" kern="12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Wingdings" charset="2"/>
              <a:buChar char="§"/>
              <a:defRPr sz="145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u-HU" dirty="0"/>
              <a:t>Pécs MJV WHO Egészséges Városok Mozgalom tagság (1987)</a:t>
            </a:r>
          </a:p>
          <a:p>
            <a:pPr>
              <a:lnSpc>
                <a:spcPct val="150000"/>
              </a:lnSpc>
            </a:pPr>
            <a:r>
              <a:rPr lang="hu-HU" dirty="0"/>
              <a:t>Környezetünkért Közalapítvány (1992)</a:t>
            </a:r>
          </a:p>
          <a:p>
            <a:pPr>
              <a:lnSpc>
                <a:spcPct val="150000"/>
              </a:lnSpc>
            </a:pPr>
            <a:r>
              <a:rPr lang="hu-HU" dirty="0"/>
              <a:t>Biokom Környezetgazdálkodási Kft. – Szelektív gyűjtés és Zöld Suli Program (1998)</a:t>
            </a:r>
          </a:p>
          <a:p>
            <a:pPr>
              <a:lnSpc>
                <a:spcPct val="150000"/>
              </a:lnSpc>
            </a:pPr>
            <a:r>
              <a:rPr lang="hu-HU" dirty="0" err="1"/>
              <a:t>Collect</a:t>
            </a:r>
            <a:r>
              <a:rPr lang="hu-HU" dirty="0"/>
              <a:t> Hungária Kht. (1999)</a:t>
            </a:r>
          </a:p>
          <a:p>
            <a:pPr>
              <a:lnSpc>
                <a:spcPct val="150000"/>
              </a:lnSpc>
            </a:pPr>
            <a:r>
              <a:rPr lang="hu-HU" dirty="0"/>
              <a:t>Pécs MJV </a:t>
            </a:r>
            <a:r>
              <a:rPr lang="hu-HU" dirty="0" err="1"/>
              <a:t>Ökováros</a:t>
            </a:r>
            <a:r>
              <a:rPr lang="hu-HU" dirty="0"/>
              <a:t> – </a:t>
            </a:r>
            <a:r>
              <a:rPr lang="hu-HU" dirty="0" err="1"/>
              <a:t>Ökorégió</a:t>
            </a:r>
            <a:r>
              <a:rPr lang="hu-HU" dirty="0"/>
              <a:t> Program (2003)</a:t>
            </a:r>
          </a:p>
          <a:p>
            <a:pPr>
              <a:lnSpc>
                <a:spcPct val="150000"/>
              </a:lnSpc>
            </a:pPr>
            <a:r>
              <a:rPr lang="hu-HU" dirty="0"/>
              <a:t>Pécs MJV Pólus Program – Egészségipar, Kultúraipar, Környezetipar (2006)</a:t>
            </a:r>
          </a:p>
          <a:p>
            <a:pPr>
              <a:lnSpc>
                <a:spcPct val="150000"/>
              </a:lnSpc>
            </a:pPr>
            <a:r>
              <a:rPr lang="hu-HU" dirty="0" err="1"/>
              <a:t>Ökováros</a:t>
            </a:r>
            <a:r>
              <a:rPr lang="hu-HU" dirty="0"/>
              <a:t> – </a:t>
            </a:r>
            <a:r>
              <a:rPr lang="hu-HU" dirty="0" err="1"/>
              <a:t>Ökorégió</a:t>
            </a:r>
            <a:r>
              <a:rPr lang="hu-HU" dirty="0"/>
              <a:t> Alapítvány (2010)</a:t>
            </a:r>
          </a:p>
          <a:p>
            <a:pPr>
              <a:lnSpc>
                <a:spcPct val="150000"/>
              </a:lnSpc>
            </a:pPr>
            <a:r>
              <a:rPr lang="hu-HU" dirty="0"/>
              <a:t>Pécs MJV Integrált Településfejlesztési Stratégia (2014)</a:t>
            </a:r>
          </a:p>
          <a:p>
            <a:pPr>
              <a:lnSpc>
                <a:spcPct val="150000"/>
              </a:lnSpc>
            </a:pPr>
            <a:r>
              <a:rPr lang="hu-HU" dirty="0"/>
              <a:t>Mecsek-Dráva Dél-dunántúli Regionális Hulladékgazdálkodási Program (2014)</a:t>
            </a:r>
          </a:p>
          <a:p>
            <a:pPr>
              <a:lnSpc>
                <a:spcPct val="150000"/>
              </a:lnSpc>
            </a:pPr>
            <a:r>
              <a:rPr lang="hu-HU" dirty="0"/>
              <a:t>Tettye Forrásház Zrt. Biogázüzem (2015)</a:t>
            </a:r>
          </a:p>
        </p:txBody>
      </p:sp>
    </p:spTree>
    <p:extLst>
      <p:ext uri="{BB962C8B-B14F-4D97-AF65-F5344CB8AC3E}">
        <p14:creationId xmlns:p14="http://schemas.microsoft.com/office/powerpoint/2010/main" val="85784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Hulladékkezelési infrastruktúra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7</a:t>
            </a:fld>
            <a:endParaRPr lang="en-US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94F832E-ABB6-416D-A856-2DA63E228DF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89218" y="3072232"/>
            <a:ext cx="2285711" cy="161643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BB57D19C-3DC1-4B03-BFF6-CDA7742C7A9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1961" y="3504201"/>
            <a:ext cx="2399095" cy="1378712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542A6EB9-CC2C-4E69-A00A-D6B01D4CB43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91624" y="634028"/>
            <a:ext cx="2285711" cy="1492421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ECA85C69-E9CE-4B25-9250-028BCBDFF10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469" y="2457264"/>
            <a:ext cx="2285711" cy="1715287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8" name="Tartalom helye 2">
            <a:extLst>
              <a:ext uri="{FF2B5EF4-FFF2-40B4-BE49-F238E27FC236}">
                <a16:creationId xmlns:a16="http://schemas.microsoft.com/office/drawing/2014/main" id="{8E0849C2-7E31-4C66-AD8B-3B40EC5CDED9}"/>
              </a:ext>
            </a:extLst>
          </p:cNvPr>
          <p:cNvSpPr txBox="1">
            <a:spLocks/>
          </p:cNvSpPr>
          <p:nvPr/>
        </p:nvSpPr>
        <p:spPr>
          <a:xfrm>
            <a:off x="414168" y="813072"/>
            <a:ext cx="6447501" cy="387441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1B5C93"/>
              </a:buClr>
              <a:buSzPct val="90000"/>
              <a:buFont typeface="Wingdings" charset="2"/>
              <a:buChar char="§"/>
              <a:defRPr sz="2300" kern="12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Wingdings" charset="2"/>
              <a:buChar char="§"/>
              <a:defRPr sz="145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56032" defTabSz="914400">
              <a:spcBef>
                <a:spcPts val="400"/>
              </a:spcBef>
              <a:spcAft>
                <a:spcPts val="600"/>
              </a:spcAft>
              <a:buSzPct val="68000"/>
              <a:buFont typeface="Wingdings 3"/>
              <a:buChar char=""/>
            </a:pPr>
            <a:r>
              <a:rPr lang="hu-HU" sz="1700" dirty="0">
                <a:latin typeface="Arial" panose="020B0604020202020204" pitchFamily="34" charset="0"/>
                <a:cs typeface="Arial" panose="020B0604020202020204" pitchFamily="34" charset="0"/>
              </a:rPr>
              <a:t>3 db szigetelt hulladéklerakó</a:t>
            </a:r>
          </a:p>
          <a:p>
            <a:pPr marL="365760" indent="-256032" defTabSz="914400">
              <a:spcBef>
                <a:spcPts val="400"/>
              </a:spcBef>
              <a:spcAft>
                <a:spcPts val="600"/>
              </a:spcAft>
              <a:buSzPct val="68000"/>
              <a:buFont typeface="Wingdings 3"/>
              <a:buChar char=""/>
            </a:pPr>
            <a:r>
              <a:rPr lang="hu-HU" sz="1700" dirty="0">
                <a:latin typeface="Arial" panose="020B0604020202020204" pitchFamily="34" charset="0"/>
                <a:cs typeface="Arial" panose="020B0604020202020204" pitchFamily="34" charset="0"/>
              </a:rPr>
              <a:t>3 db válogatómű (55 ezer tonna kapacitás)</a:t>
            </a:r>
          </a:p>
          <a:p>
            <a:pPr marL="365760" indent="-256032" defTabSz="914400">
              <a:spcBef>
                <a:spcPts val="400"/>
              </a:spcBef>
              <a:spcAft>
                <a:spcPts val="600"/>
              </a:spcAft>
              <a:buSzPct val="68000"/>
              <a:buFont typeface="Wingdings 3"/>
              <a:buChar char=""/>
            </a:pPr>
            <a:r>
              <a:rPr lang="hu-HU" sz="1700" dirty="0">
                <a:latin typeface="Arial" panose="020B0604020202020204" pitchFamily="34" charset="0"/>
                <a:cs typeface="Arial" panose="020B0604020202020204" pitchFamily="34" charset="0"/>
              </a:rPr>
              <a:t>1 db mechanikai-biológiai kezelő (120 ezer tonna kapacitás)</a:t>
            </a:r>
          </a:p>
          <a:p>
            <a:pPr marL="365760" indent="-256032" defTabSz="914400">
              <a:spcBef>
                <a:spcPts val="400"/>
              </a:spcBef>
              <a:spcAft>
                <a:spcPts val="600"/>
              </a:spcAft>
              <a:buSzPct val="68000"/>
              <a:buFont typeface="Wingdings 3"/>
              <a:buChar char=""/>
            </a:pPr>
            <a:r>
              <a:rPr lang="hu-HU" sz="1700" dirty="0">
                <a:latin typeface="Arial" panose="020B0604020202020204" pitchFamily="34" charset="0"/>
                <a:cs typeface="Arial" panose="020B0604020202020204" pitchFamily="34" charset="0"/>
              </a:rPr>
              <a:t>1 db komposzttelep (10 ezer tonna kapacitás)</a:t>
            </a:r>
          </a:p>
          <a:p>
            <a:pPr marL="365760" indent="-256032" defTabSz="914400">
              <a:spcBef>
                <a:spcPts val="400"/>
              </a:spcBef>
              <a:spcAft>
                <a:spcPts val="600"/>
              </a:spcAft>
              <a:buSzPct val="68000"/>
              <a:buFont typeface="Wingdings 3"/>
              <a:buChar char=""/>
            </a:pPr>
            <a:r>
              <a:rPr lang="hu-HU" sz="1700" dirty="0">
                <a:latin typeface="Arial" panose="020B0604020202020204" pitchFamily="34" charset="0"/>
                <a:cs typeface="Arial" panose="020B0604020202020204" pitchFamily="34" charset="0"/>
              </a:rPr>
              <a:t>5 db átrakóállomás (60 ezer tonna kapacitás)</a:t>
            </a:r>
          </a:p>
          <a:p>
            <a:pPr marL="365760" indent="-256032" defTabSz="914400">
              <a:spcBef>
                <a:spcPts val="400"/>
              </a:spcBef>
              <a:spcAft>
                <a:spcPts val="600"/>
              </a:spcAft>
              <a:buSzPct val="68000"/>
              <a:buFont typeface="Wingdings 3"/>
              <a:buChar char=""/>
            </a:pPr>
            <a:r>
              <a:rPr lang="hu-HU" sz="1700" dirty="0">
                <a:latin typeface="Arial" panose="020B0604020202020204" pitchFamily="34" charset="0"/>
                <a:cs typeface="Arial" panose="020B0604020202020204" pitchFamily="34" charset="0"/>
              </a:rPr>
              <a:t>18 db hulladékudvar</a:t>
            </a:r>
          </a:p>
          <a:p>
            <a:pPr marL="365760" indent="-256032" defTabSz="914400">
              <a:spcBef>
                <a:spcPts val="400"/>
              </a:spcBef>
              <a:spcAft>
                <a:spcPts val="600"/>
              </a:spcAft>
              <a:buSzPct val="68000"/>
              <a:buFont typeface="Wingdings 3"/>
              <a:buChar char=""/>
            </a:pPr>
            <a:r>
              <a:rPr lang="hu-HU" sz="1700" dirty="0">
                <a:latin typeface="Arial" panose="020B0604020202020204" pitchFamily="34" charset="0"/>
                <a:cs typeface="Arial" panose="020B0604020202020204" pitchFamily="34" charset="0"/>
              </a:rPr>
              <a:t>800 db szelektív gyűjtősziget</a:t>
            </a:r>
          </a:p>
        </p:txBody>
      </p:sp>
    </p:spTree>
    <p:extLst>
      <p:ext uri="{BB962C8B-B14F-4D97-AF65-F5344CB8AC3E}">
        <p14:creationId xmlns:p14="http://schemas.microsoft.com/office/powerpoint/2010/main" val="1173369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Regionális hulladékkezelő központ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0A1A0F1-2BC3-4193-ADCA-0A1AF92CC6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1388" b="2827"/>
          <a:stretch/>
        </p:blipFill>
        <p:spPr bwMode="auto">
          <a:xfrm>
            <a:off x="1788077" y="875183"/>
            <a:ext cx="5727775" cy="413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3427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Mechanikai kezelő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9</a:t>
            </a:fld>
            <a:endParaRPr lang="en-US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AE8B9E7-FD2E-49F0-9BA9-CAD2C2521D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545" y="489814"/>
            <a:ext cx="2377440" cy="191110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B107E0EB-B9F2-41A0-BA65-27F9DB39D5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916" y="2658253"/>
            <a:ext cx="2377439" cy="2240852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6" name="Tartalom helye 2">
            <a:extLst>
              <a:ext uri="{FF2B5EF4-FFF2-40B4-BE49-F238E27FC236}">
                <a16:creationId xmlns:a16="http://schemas.microsoft.com/office/drawing/2014/main" id="{930A2588-7593-4C3F-8C15-D5C1FAA64FF1}"/>
              </a:ext>
            </a:extLst>
          </p:cNvPr>
          <p:cNvSpPr txBox="1">
            <a:spLocks/>
          </p:cNvSpPr>
          <p:nvPr/>
        </p:nvSpPr>
        <p:spPr>
          <a:xfrm>
            <a:off x="792479" y="797299"/>
            <a:ext cx="5084065" cy="393503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1B5C93"/>
              </a:buClr>
              <a:buSzPct val="90000"/>
              <a:buFont typeface="Wingdings" charset="2"/>
              <a:buChar char="§"/>
              <a:defRPr sz="2300" kern="12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Wingdings" charset="2"/>
              <a:buChar char="§"/>
              <a:defRPr sz="145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Magyarország egyik legkorszerűbb feldolgozó üzeme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Éves kapacitás 120 ezer tonna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Feladata a vegyes maradék hulladék feldolgozása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Biológiailag lebomló frakció leválasztása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Fémek kiválasztása (mágnesezhető pl.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nem mágnesezhető pl.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Hulladékból származtatott tüzelőanyag (SRF) előállítása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Az eddig hasznosíthatatlan hulladékból</a:t>
            </a:r>
          </a:p>
          <a:p>
            <a:pPr lvl="1"/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40 % haszonanyag (SRF, fémek)</a:t>
            </a:r>
          </a:p>
          <a:p>
            <a:pPr lvl="1"/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52-58 % magas biológiai </a:t>
            </a:r>
            <a:r>
              <a:rPr lang="hu-HU" sz="1800" dirty="0" err="1">
                <a:latin typeface="Arial" panose="020B0604020202020204" pitchFamily="34" charset="0"/>
                <a:cs typeface="Arial" panose="020B0604020202020204" pitchFamily="34" charset="0"/>
              </a:rPr>
              <a:t>tartalmú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 frakció</a:t>
            </a:r>
          </a:p>
          <a:p>
            <a:pPr lvl="1"/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5-8% nehézfrakció (lerakásra)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74876051"/>
      </p:ext>
    </p:extLst>
  </p:cSld>
  <p:clrMapOvr>
    <a:masterClrMapping/>
  </p:clrMapOvr>
</p:sld>
</file>

<file path=ppt/theme/theme1.xml><?xml version="1.0" encoding="utf-8"?>
<a:theme xmlns:a="http://schemas.openxmlformats.org/drawingml/2006/main" name="MTÜ - előadás PowerPoint sablon 2017 - színhelyes">
  <a:themeElements>
    <a:clrScheme name="MTA arculati színek">
      <a:dk1>
        <a:srgbClr val="424242"/>
      </a:dk1>
      <a:lt1>
        <a:srgbClr val="FFFFFF"/>
      </a:lt1>
      <a:dk2>
        <a:srgbClr val="004A81"/>
      </a:dk2>
      <a:lt2>
        <a:srgbClr val="FBFBFB"/>
      </a:lt2>
      <a:accent1>
        <a:srgbClr val="1F6FA4"/>
      </a:accent1>
      <a:accent2>
        <a:srgbClr val="8CADD1"/>
      </a:accent2>
      <a:accent3>
        <a:srgbClr val="D6E4F4"/>
      </a:accent3>
      <a:accent4>
        <a:srgbClr val="DE4448"/>
      </a:accent4>
      <a:accent5>
        <a:srgbClr val="FF6F74"/>
      </a:accent5>
      <a:accent6>
        <a:srgbClr val="4B8CBA"/>
      </a:accent6>
      <a:hlink>
        <a:srgbClr val="1E6FA4"/>
      </a:hlink>
      <a:folHlink>
        <a:srgbClr val="5B7F9C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Ü - előadás PowerPoint sablon 2017 - színhelyes" id="{C48792BF-EAA0-A645-813F-7E31C7D43F78}" vid="{A520D132-DE29-2845-90F6-133C8112FE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MTÜ - előadás PowerPoint sablon 2017 - színhelyes</Template>
  <TotalTime>49</TotalTime>
  <Words>699</Words>
  <Application>Microsoft Office PowerPoint</Application>
  <PresentationFormat>Diavetítés a képernyőre (16:9 oldalarány)</PresentationFormat>
  <Paragraphs>124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6" baseType="lpstr">
      <vt:lpstr>Arial</vt:lpstr>
      <vt:lpstr>Calibri</vt:lpstr>
      <vt:lpstr>Comic Sans MS</vt:lpstr>
      <vt:lpstr>Constantia</vt:lpstr>
      <vt:lpstr>Franklin Gothic Book</vt:lpstr>
      <vt:lpstr>Times New Roman</vt:lpstr>
      <vt:lpstr>Wingdings</vt:lpstr>
      <vt:lpstr>Wingdings 3</vt:lpstr>
      <vt:lpstr>MTÜ - előadás PowerPoint sablon 2017 - színhelyes</vt:lpstr>
      <vt:lpstr>Hulladék vs. Erőforrás –  Egy nagyváros lehetséges útjai a körforgásos gazdaság felé</vt:lpstr>
      <vt:lpstr>Körforgásos gazdaság</vt:lpstr>
      <vt:lpstr>Úton a körforgásos gazdaság felé</vt:lpstr>
      <vt:lpstr>Úton a körforgásos gazdaság felé</vt:lpstr>
      <vt:lpstr>Városfejlesztési célrendszer</vt:lpstr>
      <vt:lpstr>Úton a körforgásos gazdaság felé</vt:lpstr>
      <vt:lpstr>Hulladékkezelési infrastruktúra</vt:lpstr>
      <vt:lpstr>Regionális hulladékkezelő központ</vt:lpstr>
      <vt:lpstr>Mechanikai kezelő</vt:lpstr>
      <vt:lpstr>Biológiai kezelő</vt:lpstr>
      <vt:lpstr>Válogatómű</vt:lpstr>
      <vt:lpstr>Komposzttelep</vt:lpstr>
      <vt:lpstr>Hulladéklerakó</vt:lpstr>
      <vt:lpstr>Hulladékgyűjtési felügyeleti rendszer</vt:lpstr>
      <vt:lpstr>Tettye Forrásház Zrt. Biogázüzem</vt:lpstr>
      <vt:lpstr>Tettye Forrásház Zrt. Biogázüzem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Rédey Soma</dc:creator>
  <cp:lastModifiedBy>Girán János</cp:lastModifiedBy>
  <cp:revision>10</cp:revision>
  <dcterms:created xsi:type="dcterms:W3CDTF">2017-09-14T13:52:50Z</dcterms:created>
  <dcterms:modified xsi:type="dcterms:W3CDTF">2017-11-28T20:50:28Z</dcterms:modified>
</cp:coreProperties>
</file>