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37"/>
  </p:notesMasterIdLst>
  <p:sldIdLst>
    <p:sldId id="264" r:id="rId2"/>
    <p:sldId id="265" r:id="rId3"/>
    <p:sldId id="257" r:id="rId4"/>
    <p:sldId id="284" r:id="rId5"/>
    <p:sldId id="267" r:id="rId6"/>
    <p:sldId id="269" r:id="rId7"/>
    <p:sldId id="272" r:id="rId8"/>
    <p:sldId id="273" r:id="rId9"/>
    <p:sldId id="275" r:id="rId10"/>
    <p:sldId id="276" r:id="rId11"/>
    <p:sldId id="277" r:id="rId12"/>
    <p:sldId id="278" r:id="rId13"/>
    <p:sldId id="279" r:id="rId14"/>
    <p:sldId id="280" r:id="rId15"/>
    <p:sldId id="281"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3" r:id="rId34"/>
    <p:sldId id="302" r:id="rId35"/>
    <p:sldId id="263" r:id="rId3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CEE3"/>
    <a:srgbClr val="1B5C93"/>
    <a:srgbClr val="003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50057" autoAdjust="0"/>
  </p:normalViewPr>
  <p:slideViewPr>
    <p:cSldViewPr snapToGrid="0" snapToObjects="1" showGuides="1">
      <p:cViewPr>
        <p:scale>
          <a:sx n="96" d="100"/>
          <a:sy n="96" d="100"/>
        </p:scale>
        <p:origin x="-144" y="-90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1FEE63-A9AC-6641-8511-BB7A131C9DD5}" type="datetimeFigureOut">
              <a:rPr lang="en-US" smtClean="0"/>
              <a:pPr/>
              <a:t>11/24/2017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057E06-6D32-F440-8120-F9ADDEB219AF}" type="slidenum">
              <a:rPr lang="en-US" smtClean="0"/>
              <a:pPr/>
              <a:t>‹#›</a:t>
            </a:fld>
            <a:endParaRPr lang="en-US"/>
          </a:p>
        </p:txBody>
      </p:sp>
    </p:spTree>
    <p:extLst>
      <p:ext uri="{BB962C8B-B14F-4D97-AF65-F5344CB8AC3E}">
        <p14:creationId xmlns:p14="http://schemas.microsoft.com/office/powerpoint/2010/main" val="61235319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c.europa.eu/eurostat/statistics-explained/index.php/Glossary:EU-2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Annual global extraction of materials grew from 22 billion </a:t>
            </a:r>
            <a:r>
              <a:rPr lang="en-US" sz="1200" b="1" i="0" u="none" strike="noStrike" kern="1200" baseline="0" dirty="0" err="1" smtClean="0">
                <a:solidFill>
                  <a:schemeClr val="tx1"/>
                </a:solidFill>
                <a:latin typeface="+mn-lt"/>
                <a:ea typeface="+mn-ea"/>
                <a:cs typeface="+mn-cs"/>
              </a:rPr>
              <a:t>tonnes</a:t>
            </a:r>
            <a:r>
              <a:rPr lang="en-US" sz="1200" b="1" i="0" u="none" strike="noStrike" kern="1200" baseline="0" dirty="0" smtClean="0">
                <a:solidFill>
                  <a:schemeClr val="tx1"/>
                </a:solidFill>
                <a:latin typeface="+mn-lt"/>
                <a:ea typeface="+mn-ea"/>
                <a:cs typeface="+mn-cs"/>
              </a:rPr>
              <a:t> in 1970 to around 70 billion </a:t>
            </a:r>
            <a:r>
              <a:rPr lang="en-US" sz="1200" b="1" i="0" u="none" strike="noStrike" kern="1200" baseline="0" dirty="0" err="1" smtClean="0">
                <a:solidFill>
                  <a:schemeClr val="tx1"/>
                </a:solidFill>
                <a:latin typeface="+mn-lt"/>
                <a:ea typeface="+mn-ea"/>
                <a:cs typeface="+mn-cs"/>
              </a:rPr>
              <a:t>tonnes</a:t>
            </a:r>
            <a:r>
              <a:rPr lang="en-US" sz="1200" b="1" i="0" u="none" strike="noStrike" kern="1200" baseline="0" dirty="0" smtClean="0">
                <a:solidFill>
                  <a:schemeClr val="tx1"/>
                </a:solidFill>
                <a:latin typeface="+mn-lt"/>
                <a:ea typeface="+mn-ea"/>
                <a:cs typeface="+mn-cs"/>
              </a:rPr>
              <a:t> in 2010 and non-metallic minerals used in construction was the fastest growing group of materials. </a:t>
            </a:r>
            <a:endParaRPr lang="hu-HU" dirty="0"/>
          </a:p>
        </p:txBody>
      </p:sp>
      <p:sp>
        <p:nvSpPr>
          <p:cNvPr id="4" name="Dia számának helye 3"/>
          <p:cNvSpPr>
            <a:spLocks noGrp="1"/>
          </p:cNvSpPr>
          <p:nvPr>
            <p:ph type="sldNum" sz="quarter" idx="10"/>
          </p:nvPr>
        </p:nvSpPr>
        <p:spPr/>
        <p:txBody>
          <a:bodyPr/>
          <a:lstStyle/>
          <a:p>
            <a:fld id="{454B651B-B1B1-43C5-AD1C-2AA98F1847A9}" type="slidenum">
              <a:rPr lang="hu-HU" smtClean="0"/>
              <a:pPr/>
              <a:t>5</a:t>
            </a:fld>
            <a:endParaRPr lang="hu-HU"/>
          </a:p>
        </p:txBody>
      </p:sp>
    </p:spTree>
    <p:extLst>
      <p:ext uri="{BB962C8B-B14F-4D97-AF65-F5344CB8AC3E}">
        <p14:creationId xmlns:p14="http://schemas.microsoft.com/office/powerpoint/2010/main" val="118865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Per-capita material footprint (MF) by seven world regions, 1990 and 2010, </a:t>
            </a:r>
            <a:r>
              <a:rPr lang="en-US" sz="1200" b="1" i="0" u="none" strike="noStrike" kern="1200" baseline="0" dirty="0" err="1" smtClean="0">
                <a:solidFill>
                  <a:schemeClr val="tx1"/>
                </a:solidFill>
                <a:latin typeface="+mn-lt"/>
                <a:ea typeface="+mn-ea"/>
                <a:cs typeface="+mn-cs"/>
              </a:rPr>
              <a:t>tonnes</a:t>
            </a:r>
            <a:r>
              <a:rPr lang="hu-HU" sz="1200" b="1" i="0" u="none" strike="noStrike" kern="1200" baseline="0" dirty="0" smtClean="0">
                <a:solidFill>
                  <a:schemeClr val="tx1"/>
                </a:solidFill>
                <a:latin typeface="+mn-lt"/>
                <a:ea typeface="+mn-ea"/>
                <a:cs typeface="+mn-cs"/>
              </a:rPr>
              <a:t>. Global </a:t>
            </a:r>
            <a:r>
              <a:rPr lang="hu-HU" sz="1200" b="1" i="0" u="none" strike="noStrike" kern="1200" baseline="0" dirty="0" err="1" smtClean="0">
                <a:solidFill>
                  <a:schemeClr val="tx1"/>
                </a:solidFill>
                <a:latin typeface="+mn-lt"/>
                <a:ea typeface="+mn-ea"/>
                <a:cs typeface="+mn-cs"/>
              </a:rPr>
              <a:t>material</a:t>
            </a:r>
            <a:r>
              <a:rPr lang="hu-HU" sz="1200" b="1" i="0" u="none" strike="noStrike" kern="1200" baseline="0" dirty="0" smtClean="0">
                <a:solidFill>
                  <a:schemeClr val="tx1"/>
                </a:solidFill>
                <a:latin typeface="+mn-lt"/>
                <a:ea typeface="+mn-ea"/>
                <a:cs typeface="+mn-cs"/>
              </a:rPr>
              <a:t> </a:t>
            </a:r>
            <a:r>
              <a:rPr lang="hu-HU" sz="1200" b="1" i="0" u="none" strike="noStrike" kern="1200" baseline="0" dirty="0" err="1" smtClean="0">
                <a:solidFill>
                  <a:schemeClr val="tx1"/>
                </a:solidFill>
                <a:latin typeface="+mn-lt"/>
                <a:ea typeface="+mn-ea"/>
                <a:cs typeface="+mn-cs"/>
              </a:rPr>
              <a:t>flows</a:t>
            </a:r>
            <a:r>
              <a:rPr lang="hu-HU" sz="1200" b="1" i="0" u="none" strike="noStrike" kern="1200" baseline="0" dirty="0" smtClean="0">
                <a:solidFill>
                  <a:schemeClr val="tx1"/>
                </a:solidFill>
                <a:latin typeface="+mn-lt"/>
                <a:ea typeface="+mn-ea"/>
                <a:cs typeface="+mn-cs"/>
              </a:rPr>
              <a:t> and </a:t>
            </a:r>
            <a:r>
              <a:rPr lang="hu-HU" sz="1200" b="1" i="0" u="none" strike="noStrike" kern="1200" baseline="0" dirty="0" err="1" smtClean="0">
                <a:solidFill>
                  <a:schemeClr val="tx1"/>
                </a:solidFill>
                <a:latin typeface="+mn-lt"/>
                <a:ea typeface="+mn-ea"/>
                <a:cs typeface="+mn-cs"/>
              </a:rPr>
              <a:t>resource</a:t>
            </a:r>
            <a:r>
              <a:rPr lang="hu-HU" sz="1200" b="1" i="0" u="none" strike="noStrike" kern="1200" baseline="0" dirty="0" smtClean="0">
                <a:solidFill>
                  <a:schemeClr val="tx1"/>
                </a:solidFill>
                <a:latin typeface="+mn-lt"/>
                <a:ea typeface="+mn-ea"/>
                <a:cs typeface="+mn-cs"/>
              </a:rPr>
              <a:t> </a:t>
            </a:r>
            <a:r>
              <a:rPr lang="hu-HU" sz="1200" b="1" i="0" u="none" strike="noStrike" kern="1200" baseline="0" dirty="0" err="1" smtClean="0">
                <a:solidFill>
                  <a:schemeClr val="tx1"/>
                </a:solidFill>
                <a:latin typeface="+mn-lt"/>
                <a:ea typeface="+mn-ea"/>
                <a:cs typeface="+mn-cs"/>
              </a:rPr>
              <a:t>productivity</a:t>
            </a:r>
            <a:endParaRPr lang="hu-HU" dirty="0"/>
          </a:p>
        </p:txBody>
      </p:sp>
      <p:sp>
        <p:nvSpPr>
          <p:cNvPr id="4" name="Dia számának helye 3"/>
          <p:cNvSpPr>
            <a:spLocks noGrp="1"/>
          </p:cNvSpPr>
          <p:nvPr>
            <p:ph type="sldNum" sz="quarter" idx="10"/>
          </p:nvPr>
        </p:nvSpPr>
        <p:spPr/>
        <p:txBody>
          <a:bodyPr/>
          <a:lstStyle/>
          <a:p>
            <a:fld id="{454B651B-B1B1-43C5-AD1C-2AA98F1847A9}" type="slidenum">
              <a:rPr lang="hu-HU" smtClean="0"/>
              <a:pPr/>
              <a:t>6</a:t>
            </a:fld>
            <a:endParaRPr lang="hu-HU"/>
          </a:p>
        </p:txBody>
      </p:sp>
    </p:spTree>
    <p:extLst>
      <p:ext uri="{BB962C8B-B14F-4D97-AF65-F5344CB8AC3E}">
        <p14:creationId xmlns:p14="http://schemas.microsoft.com/office/powerpoint/2010/main" val="1853555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1" u="none" strike="noStrike" kern="1200" baseline="0" dirty="0" smtClean="0">
                <a:solidFill>
                  <a:schemeClr val="tx1"/>
                </a:solidFill>
                <a:latin typeface="+mn-lt"/>
                <a:ea typeface="+mn-ea"/>
                <a:cs typeface="+mn-cs"/>
              </a:rPr>
              <a:t>A keletkezett hulladék mennyisége Magyarországon 2008 óta alig változik, ezzel ! szemben az unióban kismértékben nő. EU-28=474kg/fő, HU=385kg/fő</a:t>
            </a:r>
            <a:endParaRPr lang="hu-HU" dirty="0"/>
          </a:p>
        </p:txBody>
      </p:sp>
      <p:sp>
        <p:nvSpPr>
          <p:cNvPr id="4" name="Dia számának helye 3"/>
          <p:cNvSpPr>
            <a:spLocks noGrp="1"/>
          </p:cNvSpPr>
          <p:nvPr>
            <p:ph type="sldNum" sz="quarter" idx="10"/>
          </p:nvPr>
        </p:nvSpPr>
        <p:spPr/>
        <p:txBody>
          <a:bodyPr/>
          <a:lstStyle/>
          <a:p>
            <a:fld id="{454B651B-B1B1-43C5-AD1C-2AA98F1847A9}" type="slidenum">
              <a:rPr lang="hu-HU" smtClean="0"/>
              <a:pPr/>
              <a:t>10</a:t>
            </a:fld>
            <a:endParaRPr lang="hu-HU"/>
          </a:p>
        </p:txBody>
      </p:sp>
    </p:spTree>
    <p:extLst>
      <p:ext uri="{BB962C8B-B14F-4D97-AF65-F5344CB8AC3E}">
        <p14:creationId xmlns:p14="http://schemas.microsoft.com/office/powerpoint/2010/main" val="3743210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US" dirty="0" smtClean="0"/>
              <a:t>Resource productivity in the </a:t>
            </a:r>
            <a:r>
              <a:rPr lang="en-US" dirty="0" smtClean="0">
                <a:hlinkClick r:id="rId3"/>
              </a:rPr>
              <a:t>EU-28</a:t>
            </a:r>
            <a:r>
              <a:rPr lang="en-US" dirty="0" smtClean="0"/>
              <a:t> economy increased by 41 % between 2000 and 2016 (see Figure 1 and Table 1). Starting from the economic crisis (-4.4 % in GDP in 2008-09) the significant increase in resource productivity (30.6 %) in the period 2008-16 was caused mostly by a 19.7 % fall of DMC in the same period. The crisis affected the material-intensive industries of manufacturing and construction more than the services industries. Material consumption therefore fell more than GDP, which recovers as of 2009</a:t>
            </a:r>
            <a:endParaRPr lang="hu-HU" dirty="0"/>
          </a:p>
        </p:txBody>
      </p:sp>
      <p:sp>
        <p:nvSpPr>
          <p:cNvPr id="4" name="Dia számának helye 3"/>
          <p:cNvSpPr>
            <a:spLocks noGrp="1"/>
          </p:cNvSpPr>
          <p:nvPr>
            <p:ph type="sldNum" sz="quarter" idx="10"/>
          </p:nvPr>
        </p:nvSpPr>
        <p:spPr/>
        <p:txBody>
          <a:bodyPr/>
          <a:lstStyle/>
          <a:p>
            <a:fld id="{454B651B-B1B1-43C5-AD1C-2AA98F1847A9}" type="slidenum">
              <a:rPr lang="hu-HU" smtClean="0"/>
              <a:pPr/>
              <a:t>12</a:t>
            </a:fld>
            <a:endParaRPr lang="hu-HU"/>
          </a:p>
        </p:txBody>
      </p:sp>
    </p:spTree>
    <p:extLst>
      <p:ext uri="{BB962C8B-B14F-4D97-AF65-F5344CB8AC3E}">
        <p14:creationId xmlns:p14="http://schemas.microsoft.com/office/powerpoint/2010/main" val="82658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rtl="0"/>
            <a:r>
              <a:rPr lang="en-US" dirty="0" smtClean="0"/>
              <a:t>When the average annual change rates of DMC and GDP are considered, decoupling between the pressure on the environment and the economic activity can be investigated. Figure 3 illustrates how far decoupling has been achieved in the EU economy. The diagonal line represents same average change rates of both, GDP and DMC between 2000 and 2016. Countries which find themselves above this diagonal line had higher DMC growth than GDP growth and did not de-couple. Below that diagonal line are all countries whose GDP increased faster than their DMC and which thus achieved at least relative decoupling. Absolute decoupling, i.e. below the x-axis where GDP grows and DMC falls, was achieved in the majority of European countries over the period, including the EU-28 economy as a whole. </a:t>
            </a:r>
          </a:p>
          <a:p>
            <a:pPr rtl="0"/>
            <a:r>
              <a:rPr lang="en-US" dirty="0" smtClean="0"/>
              <a:t>It is important to note that this outcome should be further investigated as the economic crisis proved decisive to determine it and could also be the results of outsourcing material-intensive production to other parts of the world. However, those aspects of dislocated environmental pressures through trade are not covered by the DMC indicator</a:t>
            </a:r>
          </a:p>
          <a:p>
            <a:endParaRPr lang="hu-HU" dirty="0"/>
          </a:p>
        </p:txBody>
      </p:sp>
      <p:sp>
        <p:nvSpPr>
          <p:cNvPr id="4" name="Dia számának helye 3"/>
          <p:cNvSpPr>
            <a:spLocks noGrp="1"/>
          </p:cNvSpPr>
          <p:nvPr>
            <p:ph type="sldNum" sz="quarter" idx="10"/>
          </p:nvPr>
        </p:nvSpPr>
        <p:spPr/>
        <p:txBody>
          <a:bodyPr/>
          <a:lstStyle/>
          <a:p>
            <a:fld id="{454B651B-B1B1-43C5-AD1C-2AA98F1847A9}" type="slidenum">
              <a:rPr lang="hu-HU" smtClean="0"/>
              <a:pPr/>
              <a:t>15</a:t>
            </a:fld>
            <a:endParaRPr lang="hu-HU"/>
          </a:p>
        </p:txBody>
      </p:sp>
    </p:spTree>
    <p:extLst>
      <p:ext uri="{BB962C8B-B14F-4D97-AF65-F5344CB8AC3E}">
        <p14:creationId xmlns:p14="http://schemas.microsoft.com/office/powerpoint/2010/main" val="22564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b="1" i="1" u="none" strike="noStrike" kern="1200" baseline="0" dirty="0" smtClean="0">
                <a:solidFill>
                  <a:schemeClr val="tx1"/>
                </a:solidFill>
                <a:latin typeface="+mn-lt"/>
                <a:ea typeface="+mn-ea"/>
                <a:cs typeface="+mn-cs"/>
              </a:rPr>
              <a:t>Urban </a:t>
            </a:r>
            <a:r>
              <a:rPr lang="hu-HU" sz="1200" b="1" i="1" u="none" strike="noStrike" kern="1200" baseline="0" dirty="0" err="1" smtClean="0">
                <a:solidFill>
                  <a:schemeClr val="tx1"/>
                </a:solidFill>
                <a:latin typeface="+mn-lt"/>
                <a:ea typeface="+mn-ea"/>
                <a:cs typeface="+mn-cs"/>
              </a:rPr>
              <a:t>metabolism</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can</a:t>
            </a:r>
            <a:r>
              <a:rPr lang="hu-HU" sz="1200" b="1" i="1" u="none" strike="noStrike" kern="1200" baseline="0" dirty="0" smtClean="0">
                <a:solidFill>
                  <a:schemeClr val="tx1"/>
                </a:solidFill>
                <a:latin typeface="+mn-lt"/>
                <a:ea typeface="+mn-ea"/>
                <a:cs typeface="+mn-cs"/>
              </a:rPr>
              <a:t> be </a:t>
            </a:r>
            <a:r>
              <a:rPr lang="hu-HU" sz="1200" b="1" i="1" u="none" strike="noStrike" kern="1200" baseline="0" dirty="0" err="1" smtClean="0">
                <a:solidFill>
                  <a:schemeClr val="tx1"/>
                </a:solidFill>
                <a:latin typeface="+mn-lt"/>
                <a:ea typeface="+mn-ea"/>
                <a:cs typeface="+mn-cs"/>
              </a:rPr>
              <a:t>understood</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as</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the</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collection</a:t>
            </a:r>
            <a:r>
              <a:rPr lang="hu-HU" sz="1200" b="1" i="1" u="none" strike="noStrike" kern="1200" baseline="0" dirty="0" smtClean="0">
                <a:solidFill>
                  <a:schemeClr val="tx1"/>
                </a:solidFill>
                <a:latin typeface="+mn-lt"/>
                <a:ea typeface="+mn-ea"/>
                <a:cs typeface="+mn-cs"/>
              </a:rPr>
              <a:t> of </a:t>
            </a:r>
            <a:r>
              <a:rPr lang="hu-HU" sz="1200" b="1" i="1" u="none" strike="noStrike" kern="1200" baseline="0" dirty="0" err="1" smtClean="0">
                <a:solidFill>
                  <a:schemeClr val="tx1"/>
                </a:solidFill>
                <a:latin typeface="+mn-lt"/>
                <a:ea typeface="+mn-ea"/>
                <a:cs typeface="+mn-cs"/>
              </a:rPr>
              <a:t>complex</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sociotechnical</a:t>
            </a:r>
            <a:r>
              <a:rPr lang="hu-HU" sz="1200" b="1" i="1" u="none" strike="noStrike" kern="1200" baseline="0" dirty="0" smtClean="0">
                <a:solidFill>
                  <a:schemeClr val="tx1"/>
                </a:solidFill>
                <a:latin typeface="+mn-lt"/>
                <a:ea typeface="+mn-ea"/>
                <a:cs typeface="+mn-cs"/>
              </a:rPr>
              <a:t> and </a:t>
            </a:r>
            <a:r>
              <a:rPr lang="hu-HU" sz="1200" b="1" i="1" u="none" strike="noStrike" kern="1200" baseline="0" dirty="0" err="1" smtClean="0">
                <a:solidFill>
                  <a:schemeClr val="tx1"/>
                </a:solidFill>
                <a:latin typeface="+mn-lt"/>
                <a:ea typeface="+mn-ea"/>
                <a:cs typeface="+mn-cs"/>
              </a:rPr>
              <a:t>socio-ecological</a:t>
            </a:r>
            <a:r>
              <a:rPr lang="hu-HU" sz="1200" b="1"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processes by which flows of</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materials</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energy</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people</a:t>
            </a:r>
            <a:r>
              <a:rPr lang="hu-HU" sz="1200" b="1" i="1" u="none" strike="noStrike" kern="1200" baseline="0" dirty="0" smtClean="0">
                <a:solidFill>
                  <a:schemeClr val="tx1"/>
                </a:solidFill>
                <a:latin typeface="+mn-lt"/>
                <a:ea typeface="+mn-ea"/>
                <a:cs typeface="+mn-cs"/>
              </a:rPr>
              <a:t>, and </a:t>
            </a:r>
            <a:r>
              <a:rPr lang="hu-HU" sz="1200" b="1" i="1" u="none" strike="noStrike" kern="1200" baseline="0" dirty="0" err="1" smtClean="0">
                <a:solidFill>
                  <a:schemeClr val="tx1"/>
                </a:solidFill>
                <a:latin typeface="+mn-lt"/>
                <a:ea typeface="+mn-ea"/>
                <a:cs typeface="+mn-cs"/>
              </a:rPr>
              <a:t>information</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shape</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the</a:t>
            </a:r>
            <a:r>
              <a:rPr lang="hu-HU" sz="1200" b="1"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city, service the needs of its</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populace</a:t>
            </a:r>
            <a:r>
              <a:rPr lang="hu-HU" sz="1200" b="1" i="1" u="none" strike="noStrike" kern="1200" baseline="0" dirty="0" smtClean="0">
                <a:solidFill>
                  <a:schemeClr val="tx1"/>
                </a:solidFill>
                <a:latin typeface="+mn-lt"/>
                <a:ea typeface="+mn-ea"/>
                <a:cs typeface="+mn-cs"/>
              </a:rPr>
              <a:t>, and </a:t>
            </a:r>
            <a:r>
              <a:rPr lang="hu-HU" sz="1200" b="1" i="1" u="none" strike="noStrike" kern="1200" baseline="0" dirty="0" err="1" smtClean="0">
                <a:solidFill>
                  <a:schemeClr val="tx1"/>
                </a:solidFill>
                <a:latin typeface="+mn-lt"/>
                <a:ea typeface="+mn-ea"/>
                <a:cs typeface="+mn-cs"/>
              </a:rPr>
              <a:t>impact</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the</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surrounding</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hinterland</a:t>
            </a:r>
            <a:r>
              <a:rPr lang="hu-HU" sz="1200" b="1" i="1" u="none" strike="noStrike" kern="1200" baseline="0" dirty="0" smtClean="0">
                <a:solidFill>
                  <a:schemeClr val="tx1"/>
                </a:solidFill>
                <a:latin typeface="+mn-lt"/>
                <a:ea typeface="+mn-ea"/>
                <a:cs typeface="+mn-cs"/>
              </a:rPr>
              <a:t>.” An </a:t>
            </a:r>
            <a:r>
              <a:rPr lang="hu-HU" sz="1200" b="1" i="1" u="none" strike="noStrike" kern="1200" baseline="0" dirty="0" err="1" smtClean="0">
                <a:solidFill>
                  <a:schemeClr val="tx1"/>
                </a:solidFill>
                <a:latin typeface="+mn-lt"/>
                <a:ea typeface="+mn-ea"/>
                <a:cs typeface="+mn-cs"/>
              </a:rPr>
              <a:t>ecosystem</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metaphor</a:t>
            </a:r>
            <a:r>
              <a:rPr lang="hu-HU" sz="1200" b="1" i="1" u="none" strike="noStrike" kern="1200" baseline="0" dirty="0" smtClean="0">
                <a:solidFill>
                  <a:schemeClr val="tx1"/>
                </a:solidFill>
                <a:latin typeface="+mn-lt"/>
                <a:ea typeface="+mn-ea"/>
                <a:cs typeface="+mn-cs"/>
              </a:rPr>
              <a:t> of </a:t>
            </a:r>
            <a:r>
              <a:rPr lang="hu-HU" sz="1200" b="1" i="1" u="none" strike="noStrike" kern="1200" baseline="0" dirty="0" err="1" smtClean="0">
                <a:solidFill>
                  <a:schemeClr val="tx1"/>
                </a:solidFill>
                <a:latin typeface="+mn-lt"/>
                <a:ea typeface="+mn-ea"/>
                <a:cs typeface="+mn-cs"/>
              </a:rPr>
              <a:t>cities</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represents</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resource</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efficiency</a:t>
            </a:r>
            <a:r>
              <a:rPr lang="hu-HU" sz="1200" b="1" i="1" u="none" strike="noStrike" kern="1200" baseline="0" dirty="0" smtClean="0">
                <a:solidFill>
                  <a:schemeClr val="tx1"/>
                </a:solidFill>
                <a:latin typeface="+mn-lt"/>
                <a:ea typeface="+mn-ea"/>
                <a:cs typeface="+mn-cs"/>
              </a:rPr>
              <a:t> and </a:t>
            </a:r>
            <a:r>
              <a:rPr lang="hu-HU" sz="1200" b="1" i="1" u="none" strike="noStrike" kern="1200" baseline="0" dirty="0" err="1" smtClean="0">
                <a:solidFill>
                  <a:schemeClr val="tx1"/>
                </a:solidFill>
                <a:latin typeface="+mn-lt"/>
                <a:ea typeface="+mn-ea"/>
                <a:cs typeface="+mn-cs"/>
              </a:rPr>
              <a:t>closed</a:t>
            </a:r>
            <a:r>
              <a:rPr lang="hu-HU" sz="1200" b="1" i="1" u="none" strike="noStrike" kern="1200" baseline="0" dirty="0" smtClean="0">
                <a:solidFill>
                  <a:schemeClr val="tx1"/>
                </a:solidFill>
                <a:latin typeface="+mn-lt"/>
                <a:ea typeface="+mn-ea"/>
                <a:cs typeface="+mn-cs"/>
              </a:rPr>
              <a:t> </a:t>
            </a:r>
            <a:r>
              <a:rPr lang="en-US" sz="1200" b="1" i="1" u="none" strike="noStrike" kern="1200" baseline="0" dirty="0" smtClean="0">
                <a:solidFill>
                  <a:schemeClr val="tx1"/>
                </a:solidFill>
                <a:latin typeface="+mn-lt"/>
                <a:ea typeface="+mn-ea"/>
                <a:cs typeface="+mn-cs"/>
              </a:rPr>
              <a:t>loops in which all outputs</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are</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potential</a:t>
            </a:r>
            <a:r>
              <a:rPr lang="hu-HU" sz="1200" b="1" i="1" u="none" strike="noStrike" kern="1200" baseline="0" dirty="0" smtClean="0">
                <a:solidFill>
                  <a:schemeClr val="tx1"/>
                </a:solidFill>
                <a:latin typeface="+mn-lt"/>
                <a:ea typeface="+mn-ea"/>
                <a:cs typeface="+mn-cs"/>
              </a:rPr>
              <a:t> </a:t>
            </a:r>
            <a:r>
              <a:rPr lang="hu-HU" sz="1200" b="1" i="1" u="none" strike="noStrike" kern="1200" baseline="0" dirty="0" err="1" smtClean="0">
                <a:solidFill>
                  <a:schemeClr val="tx1"/>
                </a:solidFill>
                <a:latin typeface="+mn-lt"/>
                <a:ea typeface="+mn-ea"/>
                <a:cs typeface="+mn-cs"/>
              </a:rPr>
              <a:t>inputs</a:t>
            </a:r>
            <a:r>
              <a:rPr lang="hu-HU" sz="1200" b="1" i="1" u="none" strike="noStrike" kern="1200" baseline="0" dirty="0" smtClean="0">
                <a:solidFill>
                  <a:schemeClr val="tx1"/>
                </a:solidFill>
                <a:latin typeface="+mn-lt"/>
                <a:ea typeface="+mn-ea"/>
                <a:cs typeface="+mn-cs"/>
              </a:rPr>
              <a:t>.</a:t>
            </a:r>
            <a:endParaRPr lang="hu-HU" dirty="0"/>
          </a:p>
        </p:txBody>
      </p:sp>
      <p:sp>
        <p:nvSpPr>
          <p:cNvPr id="4" name="Dia számának helye 3"/>
          <p:cNvSpPr>
            <a:spLocks noGrp="1"/>
          </p:cNvSpPr>
          <p:nvPr>
            <p:ph type="sldNum" sz="quarter" idx="10"/>
          </p:nvPr>
        </p:nvSpPr>
        <p:spPr/>
        <p:txBody>
          <a:bodyPr/>
          <a:lstStyle/>
          <a:p>
            <a:fld id="{454B651B-B1B1-43C5-AD1C-2AA98F1847A9}" type="slidenum">
              <a:rPr lang="hu-HU" smtClean="0"/>
              <a:pPr/>
              <a:t>22</a:t>
            </a:fld>
            <a:endParaRPr lang="hu-HU"/>
          </a:p>
        </p:txBody>
      </p:sp>
    </p:spTree>
    <p:extLst>
      <p:ext uri="{BB962C8B-B14F-4D97-AF65-F5344CB8AC3E}">
        <p14:creationId xmlns:p14="http://schemas.microsoft.com/office/powerpoint/2010/main" val="29083910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sp>
        <p:nvSpPr>
          <p:cNvPr id="9" name="Rectangle 8"/>
          <p:cNvSpPr/>
          <p:nvPr userDrawn="1"/>
        </p:nvSpPr>
        <p:spPr>
          <a:xfrm>
            <a:off x="3384550" y="0"/>
            <a:ext cx="5759450" cy="5143500"/>
          </a:xfrm>
          <a:prstGeom prst="rect">
            <a:avLst/>
          </a:prstGeom>
          <a:gradFill flip="none" rotWithShape="1">
            <a:gsLst>
              <a:gs pos="0">
                <a:schemeClr val="accent2"/>
              </a:gs>
              <a:gs pos="30000">
                <a:srgbClr val="1B5C93">
                  <a:alpha val="91765"/>
                </a:srgbClr>
              </a:gs>
              <a:gs pos="18000">
                <a:schemeClr val="tx2">
                  <a:alpha val="75000"/>
                  <a:lumMod val="100000"/>
                </a:schemeClr>
              </a:gs>
              <a:gs pos="54000">
                <a:srgbClr val="00386E"/>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779838" y="303213"/>
            <a:ext cx="4968875" cy="1963725"/>
          </a:xfrm>
        </p:spPr>
        <p:txBody>
          <a:bodyPr anchor="b" anchorCtr="0"/>
          <a:lstStyle>
            <a:lvl1pPr algn="l">
              <a:defRPr sz="3400" b="0" i="0" baseline="0">
                <a:solidFill>
                  <a:schemeClr val="bg1">
                    <a:lumMod val="95000"/>
                  </a:schemeClr>
                </a:solidFill>
              </a:defRPr>
            </a:lvl1pPr>
          </a:lstStyle>
          <a:p>
            <a:r>
              <a:rPr lang="en-US" dirty="0" err="1" smtClean="0"/>
              <a:t>Ez</a:t>
            </a:r>
            <a:r>
              <a:rPr lang="en-US" dirty="0" smtClean="0"/>
              <a:t> a </a:t>
            </a:r>
            <a:r>
              <a:rPr lang="en-US" dirty="0" err="1" smtClean="0"/>
              <a:t>címsor</a:t>
            </a:r>
            <a:r>
              <a:rPr lang="en-US" dirty="0" smtClean="0"/>
              <a:t> a </a:t>
            </a:r>
            <a:r>
              <a:rPr lang="en-US" dirty="0" err="1" smtClean="0"/>
              <a:t>prezentáció</a:t>
            </a:r>
            <a:r>
              <a:rPr lang="en-US" dirty="0" smtClean="0"/>
              <a:t> </a:t>
            </a:r>
            <a:r>
              <a:rPr lang="en-US" dirty="0" err="1" smtClean="0"/>
              <a:t>címsorának</a:t>
            </a:r>
            <a:r>
              <a:rPr lang="en-US" dirty="0" smtClean="0"/>
              <a:t> </a:t>
            </a:r>
            <a:r>
              <a:rPr lang="en-US" dirty="0" err="1" smtClean="0"/>
              <a:t>helye</a:t>
            </a:r>
            <a:endParaRPr lang="en-US" dirty="0"/>
          </a:p>
        </p:txBody>
      </p:sp>
      <p:sp>
        <p:nvSpPr>
          <p:cNvPr id="3" name="Subtitle 2"/>
          <p:cNvSpPr>
            <a:spLocks noGrp="1"/>
          </p:cNvSpPr>
          <p:nvPr>
            <p:ph type="subTitle" idx="1" hasCustomPrompt="1"/>
          </p:nvPr>
        </p:nvSpPr>
        <p:spPr>
          <a:xfrm>
            <a:off x="3779837" y="3184524"/>
            <a:ext cx="4968875" cy="638081"/>
          </a:xfrm>
        </p:spPr>
        <p:txBody>
          <a:bodyPr/>
          <a:lstStyle>
            <a:lvl1pPr marL="0" indent="0" algn="l">
              <a:buNone/>
              <a:defRPr sz="2100" b="1" i="0" cap="all" spc="100" baseline="0">
                <a:solidFill>
                  <a:schemeClr val="accent2">
                    <a:lumMod val="60000"/>
                    <a:lumOff val="40000"/>
                  </a:schemeClr>
                </a:solidFill>
                <a:latin typeface="Constantia"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smtClean="0"/>
              <a:t>Előadó</a:t>
            </a:r>
            <a:r>
              <a:rPr lang="en-US" dirty="0" smtClean="0"/>
              <a:t> </a:t>
            </a:r>
            <a:r>
              <a:rPr lang="en-US" dirty="0" err="1" smtClean="0"/>
              <a:t>neve</a:t>
            </a:r>
            <a:endParaRPr lang="en-US" dirty="0"/>
          </a:p>
        </p:txBody>
      </p:sp>
      <p:sp>
        <p:nvSpPr>
          <p:cNvPr id="6" name="Slide Number Placeholder 5"/>
          <p:cNvSpPr>
            <a:spLocks noGrp="1"/>
          </p:cNvSpPr>
          <p:nvPr>
            <p:ph type="sldNum" sz="quarter" idx="12"/>
          </p:nvPr>
        </p:nvSpPr>
        <p:spPr/>
        <p:txBody>
          <a:bodyPr/>
          <a:lstStyle/>
          <a:p>
            <a:fld id="{FD7096EC-A894-4F47-929A-65581C0900F7}"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180000"/>
            <a:ext cx="2904744" cy="1258824"/>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8088" y="2664110"/>
            <a:ext cx="395630" cy="50292"/>
          </a:xfrm>
          <a:prstGeom prst="rect">
            <a:avLst/>
          </a:prstGeom>
        </p:spPr>
      </p:pic>
      <p:sp>
        <p:nvSpPr>
          <p:cNvPr id="14" name="Text Placeholder 2"/>
          <p:cNvSpPr>
            <a:spLocks noGrp="1"/>
          </p:cNvSpPr>
          <p:nvPr>
            <p:ph type="body" idx="13" hasCustomPrompt="1"/>
          </p:nvPr>
        </p:nvSpPr>
        <p:spPr>
          <a:xfrm>
            <a:off x="3779838" y="3822605"/>
            <a:ext cx="4968874" cy="657320"/>
          </a:xfrm>
        </p:spPr>
        <p:txBody>
          <a:bodyPr/>
          <a:lstStyle>
            <a:lvl1pPr marL="0" indent="0">
              <a:buNone/>
              <a:defRPr sz="1600" cap="all"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smtClean="0"/>
              <a:t>Intézmény</a:t>
            </a:r>
            <a:r>
              <a:rPr lang="en-US" dirty="0" smtClean="0"/>
              <a:t> </a:t>
            </a:r>
            <a:r>
              <a:rPr lang="en-US" dirty="0" err="1" smtClean="0"/>
              <a:t>neve</a:t>
            </a:r>
            <a:endParaRPr lang="en-US" dirty="0" smtClean="0"/>
          </a:p>
        </p:txBody>
      </p:sp>
      <p:sp>
        <p:nvSpPr>
          <p:cNvPr id="10" name="Text Placeholder 2"/>
          <p:cNvSpPr>
            <a:spLocks noGrp="1"/>
          </p:cNvSpPr>
          <p:nvPr>
            <p:ph type="body" idx="14" hasCustomPrompt="1"/>
          </p:nvPr>
        </p:nvSpPr>
        <p:spPr>
          <a:xfrm>
            <a:off x="3779838" y="4285851"/>
            <a:ext cx="2128043" cy="239950"/>
          </a:xfrm>
        </p:spPr>
        <p:txBody>
          <a:bodyPr anchor="b"/>
          <a:lstStyle>
            <a:lvl1pPr marL="0" indent="0">
              <a:buNone/>
              <a:defRPr sz="1500" cap="all" spc="100" baseline="0">
                <a:solidFill>
                  <a:srgbClr val="BACEE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2017. November 00.</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3934" y="4349251"/>
            <a:ext cx="2825496" cy="134112"/>
          </a:xfrm>
          <a:prstGeom prst="rect">
            <a:avLst/>
          </a:prstGeom>
        </p:spPr>
      </p:pic>
    </p:spTree>
    <p:extLst>
      <p:ext uri="{BB962C8B-B14F-4D97-AF65-F5344CB8AC3E}">
        <p14:creationId xmlns:p14="http://schemas.microsoft.com/office/powerpoint/2010/main" val="192532621"/>
      </p:ext>
    </p:extLst>
  </p:cSld>
  <p:clrMapOvr>
    <a:masterClrMapping/>
  </p:clrMapOvr>
  <p:extLst mod="1">
    <p:ext uri="{DCECCB84-F9BA-43D5-87BE-67443E8EF086}">
      <p15:sldGuideLst xmlns:p15="http://schemas.microsoft.com/office/powerpoint/2012/main" xmlns="">
        <p15:guide id="1" pos="2132" userDrawn="1">
          <p15:clr>
            <a:srgbClr val="FBAE40"/>
          </p15:clr>
        </p15:guide>
        <p15:guide id="2" orient="horz" pos="282" userDrawn="1">
          <p15:clr>
            <a:srgbClr val="FBAE40"/>
          </p15:clr>
        </p15:guide>
        <p15:guide id="3" pos="2381" userDrawn="1">
          <p15:clr>
            <a:srgbClr val="FBAE40"/>
          </p15:clr>
        </p15:guide>
        <p15:guide id="4" orient="horz" pos="2006" userDrawn="1">
          <p15:clr>
            <a:srgbClr val="FBAE40"/>
          </p15:clr>
        </p15:guide>
        <p15:guide id="5"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478400"/>
            <a:ext cx="1325880" cy="576072"/>
          </a:xfrm>
          <a:prstGeom prst="rect">
            <a:avLst/>
          </a:prstGeom>
        </p:spPr>
      </p:pic>
      <p:sp>
        <p:nvSpPr>
          <p:cNvPr id="2" name="Title 1"/>
          <p:cNvSpPr>
            <a:spLocks noGrp="1"/>
          </p:cNvSpPr>
          <p:nvPr>
            <p:ph type="title" hasCustomPrompt="1"/>
          </p:nvPr>
        </p:nvSpPr>
        <p:spPr/>
        <p:txBody>
          <a:bodyPr/>
          <a:lstStyle>
            <a:lvl1pPr>
              <a:defRPr baseline="0"/>
            </a:lvl1pPr>
          </a:lstStyle>
          <a:p>
            <a:r>
              <a:rPr lang="en-US" dirty="0" err="1" smtClean="0"/>
              <a:t>Ez</a:t>
            </a:r>
            <a:r>
              <a:rPr lang="en-US" dirty="0" smtClean="0"/>
              <a:t> a </a:t>
            </a:r>
            <a:r>
              <a:rPr lang="en-US" dirty="0" err="1" smtClean="0"/>
              <a:t>címsor</a:t>
            </a:r>
            <a:r>
              <a:rPr lang="en-US" dirty="0" smtClean="0"/>
              <a:t> a </a:t>
            </a:r>
            <a:r>
              <a:rPr lang="en-US" dirty="0" err="1" smtClean="0"/>
              <a:t>dia</a:t>
            </a:r>
            <a:r>
              <a:rPr lang="en-US" dirty="0" smtClean="0"/>
              <a:t> </a:t>
            </a:r>
            <a:r>
              <a:rPr lang="en-US" dirty="0" err="1" smtClean="0"/>
              <a:t>címének</a:t>
            </a:r>
            <a:r>
              <a:rPr lang="en-US" dirty="0" smtClean="0"/>
              <a:t> a </a:t>
            </a:r>
            <a:r>
              <a:rPr lang="en-US" dirty="0" err="1" smtClean="0"/>
              <a:t>helye</a:t>
            </a:r>
            <a:r>
              <a:rPr lang="en-US" dirty="0" smtClean="0"/>
              <a:t>, </a:t>
            </a:r>
            <a:r>
              <a:rPr lang="en-US" dirty="0" err="1" smtClean="0"/>
              <a:t>kérjük</a:t>
            </a:r>
            <a:r>
              <a:rPr lang="en-US" dirty="0" smtClean="0"/>
              <a:t>, ide </a:t>
            </a:r>
            <a:r>
              <a:rPr lang="en-US" dirty="0" err="1" smtClean="0"/>
              <a:t>írja</a:t>
            </a:r>
            <a:r>
              <a:rPr lang="en-US" dirty="0" smtClean="0"/>
              <a:t> a </a:t>
            </a:r>
            <a:r>
              <a:rPr lang="en-US" dirty="0" err="1" smtClean="0"/>
              <a:t>címet</a:t>
            </a:r>
            <a:r>
              <a:rPr lang="en-US" dirty="0" smtClean="0"/>
              <a:t>, </a:t>
            </a:r>
            <a:r>
              <a:rPr lang="en-US" dirty="0" err="1" smtClean="0"/>
              <a:t>amely</a:t>
            </a:r>
            <a:r>
              <a:rPr lang="en-US" dirty="0" smtClean="0"/>
              <a:t> </a:t>
            </a:r>
            <a:r>
              <a:rPr lang="en-US" dirty="0" err="1" smtClean="0"/>
              <a:t>kétsoros</a:t>
            </a:r>
            <a:r>
              <a:rPr lang="en-US" dirty="0" smtClean="0"/>
              <a:t> is </a:t>
            </a:r>
            <a:r>
              <a:rPr lang="en-US" dirty="0" err="1" smtClean="0"/>
              <a:t>lehet</a:t>
            </a:r>
            <a:endParaRPr lang="en-US" dirty="0"/>
          </a:p>
        </p:txBody>
      </p:sp>
      <p:sp>
        <p:nvSpPr>
          <p:cNvPr id="3" name="Content Placeholder 2"/>
          <p:cNvSpPr>
            <a:spLocks noGrp="1"/>
          </p:cNvSpPr>
          <p:nvPr>
            <p:ph idx="1" hasCustomPrompt="1"/>
          </p:nvPr>
        </p:nvSpPr>
        <p:spPr>
          <a:xfrm>
            <a:off x="1042988" y="1491925"/>
            <a:ext cx="7705725" cy="2988000"/>
          </a:xfrm>
        </p:spPr>
        <p:txBody>
          <a:bodyPr/>
          <a:lstStyle>
            <a:lvl1pPr>
              <a:defRPr baseline="0"/>
            </a:lvl1pPr>
            <a:lvl2pPr>
              <a:defRPr baseline="0"/>
            </a:lvl2pPr>
            <a:lvl3pPr>
              <a:defRPr baseline="0"/>
            </a:lvl3pPr>
            <a:lvl4pPr>
              <a:defRPr baseline="0"/>
            </a:lvl4pPr>
            <a:lvl5pPr>
              <a:defRPr baseline="0"/>
            </a:lvl5pPr>
          </a:lstStyle>
          <a:p>
            <a:pPr lvl="0"/>
            <a:r>
              <a:rPr lang="en-US" dirty="0" err="1" smtClean="0"/>
              <a:t>Az</a:t>
            </a:r>
            <a:r>
              <a:rPr lang="en-US" dirty="0" smtClean="0"/>
              <a:t> </a:t>
            </a:r>
            <a:r>
              <a:rPr lang="en-US" dirty="0" err="1" smtClean="0"/>
              <a:t>emlékezetes</a:t>
            </a:r>
            <a:r>
              <a:rPr lang="en-US" dirty="0" smtClean="0"/>
              <a:t> </a:t>
            </a:r>
            <a:r>
              <a:rPr lang="en-US" dirty="0" err="1" smtClean="0"/>
              <a:t>prezentáció</a:t>
            </a:r>
            <a:r>
              <a:rPr lang="en-US" dirty="0" smtClean="0"/>
              <a:t> </a:t>
            </a:r>
            <a:r>
              <a:rPr lang="en-US" dirty="0" err="1" smtClean="0"/>
              <a:t>fő</a:t>
            </a:r>
            <a:r>
              <a:rPr lang="en-US" dirty="0" smtClean="0"/>
              <a:t> </a:t>
            </a:r>
            <a:r>
              <a:rPr lang="en-US" dirty="0" err="1" smtClean="0"/>
              <a:t>jellemzője</a:t>
            </a:r>
            <a:r>
              <a:rPr lang="en-US" dirty="0" smtClean="0"/>
              <a:t> a </a:t>
            </a:r>
            <a:r>
              <a:rPr lang="en-US" dirty="0" err="1" smtClean="0"/>
              <a:t>viszonylag</a:t>
            </a:r>
            <a:r>
              <a:rPr lang="en-US" dirty="0" smtClean="0"/>
              <a:t> </a:t>
            </a:r>
            <a:r>
              <a:rPr lang="en-US" dirty="0" err="1" smtClean="0"/>
              <a:t>kevés</a:t>
            </a:r>
            <a:r>
              <a:rPr lang="en-US" dirty="0" smtClean="0"/>
              <a:t>, de </a:t>
            </a:r>
            <a:r>
              <a:rPr lang="en-US" dirty="0" err="1" smtClean="0"/>
              <a:t>informatív</a:t>
            </a:r>
            <a:r>
              <a:rPr lang="en-US" dirty="0" smtClean="0"/>
              <a:t> </a:t>
            </a:r>
            <a:r>
              <a:rPr lang="en-US" dirty="0" err="1" smtClean="0"/>
              <a:t>és</a:t>
            </a:r>
            <a:r>
              <a:rPr lang="en-US" dirty="0" smtClean="0"/>
              <a:t> </a:t>
            </a:r>
            <a:r>
              <a:rPr lang="en-US" dirty="0" err="1" smtClean="0"/>
              <a:t>viszonylag</a:t>
            </a:r>
            <a:r>
              <a:rPr lang="en-US" dirty="0" smtClean="0"/>
              <a:t> </a:t>
            </a:r>
            <a:r>
              <a:rPr lang="en-US" dirty="0" err="1" smtClean="0"/>
              <a:t>rövid</a:t>
            </a:r>
            <a:r>
              <a:rPr lang="en-US" dirty="0" smtClean="0"/>
              <a:t>, </a:t>
            </a:r>
            <a:r>
              <a:rPr lang="en-US" dirty="0" err="1" smtClean="0"/>
              <a:t>jól</a:t>
            </a:r>
            <a:r>
              <a:rPr lang="en-US" dirty="0" smtClean="0"/>
              <a:t> </a:t>
            </a:r>
            <a:r>
              <a:rPr lang="en-US" dirty="0" err="1" smtClean="0"/>
              <a:t>strukturált</a:t>
            </a:r>
            <a:r>
              <a:rPr lang="en-US" dirty="0" smtClean="0"/>
              <a:t> </a:t>
            </a:r>
            <a:r>
              <a:rPr lang="en-US" dirty="0" err="1" smtClean="0"/>
              <a:t>szöveg</a:t>
            </a:r>
            <a:r>
              <a:rPr lang="en-US" dirty="0" smtClean="0"/>
              <a:t>. A </a:t>
            </a:r>
            <a:r>
              <a:rPr lang="en-US" dirty="0" err="1" smtClean="0"/>
              <a:t>legkisebb</a:t>
            </a:r>
            <a:r>
              <a:rPr lang="en-US" dirty="0" smtClean="0"/>
              <a:t>, </a:t>
            </a:r>
            <a:r>
              <a:rPr lang="en-US" dirty="0" err="1" smtClean="0"/>
              <a:t>az</a:t>
            </a:r>
            <a:r>
              <a:rPr lang="en-US" dirty="0" smtClean="0"/>
              <a:t> MTA </a:t>
            </a:r>
            <a:r>
              <a:rPr lang="en-US" dirty="0" err="1" smtClean="0"/>
              <a:t>Székház</a:t>
            </a:r>
            <a:r>
              <a:rPr lang="en-US" dirty="0" smtClean="0"/>
              <a:t> </a:t>
            </a:r>
            <a:r>
              <a:rPr lang="en-US" dirty="0" err="1" smtClean="0"/>
              <a:t>Dísztermének</a:t>
            </a:r>
            <a:r>
              <a:rPr lang="en-US" dirty="0" smtClean="0"/>
              <a:t> </a:t>
            </a:r>
            <a:r>
              <a:rPr lang="en-US" dirty="0" err="1" smtClean="0"/>
              <a:t>utolsó</a:t>
            </a:r>
            <a:r>
              <a:rPr lang="en-US" dirty="0" smtClean="0"/>
              <a:t> </a:t>
            </a:r>
            <a:r>
              <a:rPr lang="en-US" dirty="0" err="1" smtClean="0"/>
              <a:t>sorából</a:t>
            </a:r>
            <a:r>
              <a:rPr lang="en-US" dirty="0" smtClean="0"/>
              <a:t> is </a:t>
            </a:r>
            <a:r>
              <a:rPr lang="en-US" dirty="0" err="1" smtClean="0"/>
              <a:t>még</a:t>
            </a:r>
            <a:r>
              <a:rPr lang="en-US" dirty="0" smtClean="0"/>
              <a:t> </a:t>
            </a:r>
            <a:r>
              <a:rPr lang="en-US" dirty="0" err="1" smtClean="0"/>
              <a:t>jól</a:t>
            </a:r>
            <a:r>
              <a:rPr lang="en-US" dirty="0" smtClean="0"/>
              <a:t> </a:t>
            </a:r>
            <a:r>
              <a:rPr lang="en-US" dirty="0" err="1" smtClean="0"/>
              <a:t>olvasható</a:t>
            </a:r>
            <a:r>
              <a:rPr lang="en-US" dirty="0" smtClean="0"/>
              <a:t> </a:t>
            </a:r>
            <a:r>
              <a:rPr lang="en-US" dirty="0" err="1" smtClean="0"/>
              <a:t>betűméret</a:t>
            </a:r>
            <a:r>
              <a:rPr lang="en-US" dirty="0" smtClean="0"/>
              <a:t>: 18 </a:t>
            </a:r>
            <a:r>
              <a:rPr lang="en-US" dirty="0" err="1" smtClean="0"/>
              <a:t>pont</a:t>
            </a:r>
            <a:r>
              <a:rPr lang="en-US" dirty="0" smtClean="0"/>
              <a:t>. A </a:t>
            </a:r>
            <a:r>
              <a:rPr lang="en-US" dirty="0" err="1" smtClean="0"/>
              <a:t>diára</a:t>
            </a:r>
            <a:r>
              <a:rPr lang="en-US" dirty="0" smtClean="0"/>
              <a:t> </a:t>
            </a:r>
            <a:r>
              <a:rPr lang="en-US" dirty="0" err="1" smtClean="0"/>
              <a:t>az</a:t>
            </a:r>
            <a:r>
              <a:rPr lang="en-US" dirty="0" smtClean="0"/>
              <a:t> </a:t>
            </a:r>
            <a:r>
              <a:rPr lang="en-US" dirty="0" err="1" smtClean="0"/>
              <a:t>ikonok</a:t>
            </a:r>
            <a:r>
              <a:rPr lang="en-US" dirty="0" smtClean="0"/>
              <a:t> </a:t>
            </a:r>
            <a:r>
              <a:rPr lang="en-US" dirty="0" err="1" smtClean="0"/>
              <a:t>segítségével</a:t>
            </a:r>
            <a:r>
              <a:rPr lang="en-US" dirty="0" smtClean="0"/>
              <a:t> </a:t>
            </a:r>
            <a:r>
              <a:rPr lang="en-US" dirty="0" err="1" smtClean="0"/>
              <a:t>beszúrhatók</a:t>
            </a:r>
            <a:r>
              <a:rPr lang="en-US" dirty="0" smtClean="0"/>
              <a:t> </a:t>
            </a:r>
            <a:r>
              <a:rPr lang="en-US" dirty="0" err="1" smtClean="0"/>
              <a:t>nem</a:t>
            </a:r>
            <a:r>
              <a:rPr lang="en-US" dirty="0" smtClean="0"/>
              <a:t> </a:t>
            </a:r>
            <a:r>
              <a:rPr lang="en-US" dirty="0" err="1" smtClean="0"/>
              <a:t>szöveges</a:t>
            </a:r>
            <a:r>
              <a:rPr lang="en-US" dirty="0" smtClean="0"/>
              <a:t> </a:t>
            </a:r>
            <a:r>
              <a:rPr lang="en-US" dirty="0" err="1" smtClean="0"/>
              <a:t>tartalmak</a:t>
            </a:r>
            <a:r>
              <a:rPr lang="en-US" dirty="0" smtClean="0"/>
              <a:t> is: </a:t>
            </a:r>
            <a:r>
              <a:rPr lang="en-US" dirty="0" err="1" smtClean="0"/>
              <a:t>táblázatok</a:t>
            </a:r>
            <a:r>
              <a:rPr lang="en-US" dirty="0" smtClean="0"/>
              <a:t>, </a:t>
            </a:r>
            <a:r>
              <a:rPr lang="en-US" dirty="0" err="1" smtClean="0"/>
              <a:t>grafikonok</a:t>
            </a:r>
            <a:r>
              <a:rPr lang="en-US" dirty="0" smtClean="0"/>
              <a:t>, </a:t>
            </a:r>
            <a:r>
              <a:rPr lang="en-US" dirty="0" err="1" smtClean="0"/>
              <a:t>illusztrációk</a:t>
            </a:r>
            <a:r>
              <a:rPr lang="en-US" dirty="0" smtClean="0"/>
              <a:t>, </a:t>
            </a:r>
            <a:r>
              <a:rPr lang="en-US" dirty="0" err="1" smtClean="0"/>
              <a:t>videók</a:t>
            </a:r>
            <a:r>
              <a:rPr lang="en-US" dirty="0" smtClean="0"/>
              <a:t>.</a:t>
            </a:r>
          </a:p>
          <a:p>
            <a:pPr lvl="1"/>
            <a:r>
              <a:rPr lang="en-US" dirty="0" err="1" smtClean="0"/>
              <a:t>Felsorolás</a:t>
            </a:r>
            <a:r>
              <a:rPr lang="en-US" dirty="0" smtClean="0"/>
              <a:t>, </a:t>
            </a:r>
            <a:r>
              <a:rPr lang="en-US" dirty="0" err="1" smtClean="0"/>
              <a:t>második</a:t>
            </a:r>
            <a:r>
              <a:rPr lang="en-US" dirty="0" smtClean="0"/>
              <a:t> </a:t>
            </a:r>
            <a:r>
              <a:rPr lang="en-US" dirty="0" err="1" smtClean="0"/>
              <a:t>szint</a:t>
            </a:r>
            <a:endParaRPr lang="en-US" dirty="0" smtClean="0"/>
          </a:p>
          <a:p>
            <a:pPr lvl="2"/>
            <a:r>
              <a:rPr lang="en-US" dirty="0" err="1" smtClean="0"/>
              <a:t>Felsorolás</a:t>
            </a:r>
            <a:r>
              <a:rPr lang="en-US" dirty="0" smtClean="0"/>
              <a:t>, </a:t>
            </a:r>
            <a:r>
              <a:rPr lang="en-US" dirty="0" err="1" smtClean="0"/>
              <a:t>harmadik</a:t>
            </a:r>
            <a:r>
              <a:rPr lang="en-US" dirty="0" smtClean="0"/>
              <a:t> </a:t>
            </a:r>
            <a:r>
              <a:rPr lang="en-US" dirty="0" err="1" smtClean="0"/>
              <a:t>szint</a:t>
            </a:r>
            <a:endParaRPr lang="en-US" dirty="0" smtClean="0"/>
          </a:p>
          <a:p>
            <a:pPr lvl="3"/>
            <a:r>
              <a:rPr lang="en-US" dirty="0" err="1" smtClean="0"/>
              <a:t>Felsorolás</a:t>
            </a:r>
            <a:r>
              <a:rPr lang="en-US" dirty="0" smtClean="0"/>
              <a:t>, </a:t>
            </a:r>
            <a:r>
              <a:rPr lang="en-US" dirty="0" err="1" smtClean="0"/>
              <a:t>negyedik</a:t>
            </a:r>
            <a:r>
              <a:rPr lang="en-US" dirty="0" smtClean="0"/>
              <a:t> </a:t>
            </a:r>
            <a:r>
              <a:rPr lang="en-US" dirty="0" err="1" smtClean="0"/>
              <a:t>szint</a:t>
            </a:r>
            <a:endParaRPr lang="en-US" dirty="0" smtClean="0"/>
          </a:p>
          <a:p>
            <a:pPr lvl="4"/>
            <a:r>
              <a:rPr lang="en-US" dirty="0" err="1" smtClean="0"/>
              <a:t>Felsorolás</a:t>
            </a:r>
            <a:r>
              <a:rPr lang="en-US" dirty="0" smtClean="0"/>
              <a:t>, </a:t>
            </a:r>
            <a:r>
              <a:rPr lang="en-US" dirty="0" err="1" smtClean="0"/>
              <a:t>ötödik</a:t>
            </a:r>
            <a:r>
              <a:rPr lang="en-US" dirty="0" smtClean="0"/>
              <a:t> </a:t>
            </a:r>
            <a:r>
              <a:rPr lang="en-US" dirty="0" err="1" smtClean="0"/>
              <a:t>szint</a:t>
            </a:r>
            <a:endParaRPr lang="en-US" dirty="0" smtClean="0"/>
          </a:p>
        </p:txBody>
      </p:sp>
      <p:sp>
        <p:nvSpPr>
          <p:cNvPr id="6" name="Slide Number Placeholder 5"/>
          <p:cNvSpPr>
            <a:spLocks noGrp="1"/>
          </p:cNvSpPr>
          <p:nvPr>
            <p:ph type="sldNum" sz="quarter" idx="12"/>
          </p:nvPr>
        </p:nvSpPr>
        <p:spPr/>
        <p:txBody>
          <a:bodyPr/>
          <a:lstStyle/>
          <a:p>
            <a:fld id="{FD7096EC-A894-4F47-929A-65581C0900F7}" type="slidenum">
              <a:rPr lang="en-US" smtClean="0"/>
              <a:pPr/>
              <a:t>‹#›</a:t>
            </a:fld>
            <a:endParaRPr lang="en-US"/>
          </a:p>
        </p:txBody>
      </p:sp>
    </p:spTree>
    <p:extLst>
      <p:ext uri="{BB962C8B-B14F-4D97-AF65-F5344CB8AC3E}">
        <p14:creationId xmlns:p14="http://schemas.microsoft.com/office/powerpoint/2010/main" val="1762924393"/>
      </p:ext>
    </p:extLst>
  </p:cSld>
  <p:clrMapOvr>
    <a:masterClrMapping/>
  </p:clrMapOvr>
  <p:extLst mod="1">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213" y="1282304"/>
            <a:ext cx="8064499" cy="925187"/>
          </a:xfrm>
        </p:spPr>
        <p:txBody>
          <a:bodyPr anchor="b"/>
          <a:lstStyle>
            <a:lvl1pPr>
              <a:defRPr sz="3200" baseline="0"/>
            </a:lvl1pPr>
          </a:lstStyle>
          <a:p>
            <a:r>
              <a:rPr lang="en-US" dirty="0" smtClean="0"/>
              <a:t>A </a:t>
            </a:r>
            <a:r>
              <a:rPr lang="en-US" dirty="0" err="1" smtClean="0"/>
              <a:t>prezentáció</a:t>
            </a:r>
            <a:r>
              <a:rPr lang="en-US" dirty="0" smtClean="0"/>
              <a:t> </a:t>
            </a:r>
            <a:r>
              <a:rPr lang="en-US" dirty="0" err="1" smtClean="0"/>
              <a:t>fejezetekkel</a:t>
            </a:r>
            <a:r>
              <a:rPr lang="en-US" dirty="0" smtClean="0"/>
              <a:t> is </a:t>
            </a:r>
            <a:r>
              <a:rPr lang="en-US" dirty="0" err="1" smtClean="0"/>
              <a:t>tagolható</a:t>
            </a:r>
            <a:endParaRPr lang="en-US" dirty="0"/>
          </a:p>
        </p:txBody>
      </p:sp>
      <p:sp>
        <p:nvSpPr>
          <p:cNvPr id="3" name="Text Placeholder 2"/>
          <p:cNvSpPr>
            <a:spLocks noGrp="1"/>
          </p:cNvSpPr>
          <p:nvPr>
            <p:ph type="body" idx="1" hasCustomPrompt="1"/>
          </p:nvPr>
        </p:nvSpPr>
        <p:spPr>
          <a:xfrm>
            <a:off x="1042988" y="2571750"/>
            <a:ext cx="7705724" cy="1908175"/>
          </a:xfrm>
        </p:spPr>
        <p:txBody>
          <a:bodyPr/>
          <a:lstStyle>
            <a:lvl1pPr marL="0" indent="0">
              <a:buNone/>
              <a:defRPr sz="1800" cap="all" spc="100" baseline="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smtClean="0"/>
              <a:t>Kérjük</a:t>
            </a:r>
            <a:r>
              <a:rPr lang="en-US" dirty="0" smtClean="0"/>
              <a:t>, a </a:t>
            </a:r>
            <a:r>
              <a:rPr lang="en-US" dirty="0" err="1" smtClean="0"/>
              <a:t>fenti</a:t>
            </a:r>
            <a:r>
              <a:rPr lang="en-US" dirty="0" smtClean="0"/>
              <a:t> </a:t>
            </a:r>
            <a:r>
              <a:rPr lang="en-US" dirty="0" err="1" smtClean="0"/>
              <a:t>sorba</a:t>
            </a:r>
            <a:r>
              <a:rPr lang="en-US" dirty="0" smtClean="0"/>
              <a:t> a </a:t>
            </a:r>
            <a:r>
              <a:rPr lang="en-US" dirty="0" err="1" smtClean="0"/>
              <a:t>fejezet</a:t>
            </a:r>
            <a:r>
              <a:rPr lang="en-US" dirty="0" smtClean="0"/>
              <a:t> </a:t>
            </a:r>
            <a:r>
              <a:rPr lang="en-US" dirty="0" err="1" smtClean="0"/>
              <a:t>címét</a:t>
            </a:r>
            <a:r>
              <a:rPr lang="en-US" dirty="0" smtClean="0"/>
              <a:t> </a:t>
            </a:r>
            <a:r>
              <a:rPr lang="en-US" dirty="0" err="1" smtClean="0"/>
              <a:t>írja</a:t>
            </a:r>
            <a:r>
              <a:rPr lang="en-US" dirty="0" smtClean="0"/>
              <a:t>, </a:t>
            </a:r>
            <a:r>
              <a:rPr lang="en-US" dirty="0" err="1" smtClean="0"/>
              <a:t>az</a:t>
            </a:r>
            <a:r>
              <a:rPr lang="en-US" dirty="0" smtClean="0"/>
              <a:t> </a:t>
            </a:r>
            <a:r>
              <a:rPr lang="en-US" dirty="0" err="1" smtClean="0"/>
              <a:t>alsó</a:t>
            </a:r>
            <a:r>
              <a:rPr lang="en-US" dirty="0" smtClean="0"/>
              <a:t> </a:t>
            </a:r>
            <a:r>
              <a:rPr lang="en-US" dirty="0" err="1" smtClean="0"/>
              <a:t>sorba</a:t>
            </a:r>
            <a:r>
              <a:rPr lang="en-US" dirty="0" smtClean="0"/>
              <a:t> </a:t>
            </a:r>
            <a:r>
              <a:rPr lang="en-US" dirty="0" err="1" smtClean="0"/>
              <a:t>pedig</a:t>
            </a:r>
            <a:r>
              <a:rPr lang="en-US" dirty="0" smtClean="0"/>
              <a:t> </a:t>
            </a:r>
            <a:r>
              <a:rPr lang="en-US" dirty="0" err="1" smtClean="0"/>
              <a:t>magyarázó</a:t>
            </a:r>
            <a:r>
              <a:rPr lang="en-US" dirty="0" smtClean="0"/>
              <a:t> </a:t>
            </a:r>
            <a:r>
              <a:rPr lang="en-US" dirty="0" err="1" smtClean="0"/>
              <a:t>jellegű</a:t>
            </a:r>
            <a:r>
              <a:rPr lang="en-US" dirty="0" smtClean="0"/>
              <a:t> </a:t>
            </a:r>
            <a:r>
              <a:rPr lang="en-US" dirty="0" err="1" smtClean="0"/>
              <a:t>alcím</a:t>
            </a:r>
            <a:r>
              <a:rPr lang="en-US" dirty="0" smtClean="0"/>
              <a:t> </a:t>
            </a:r>
            <a:r>
              <a:rPr lang="en-US" dirty="0" err="1" smtClean="0"/>
              <a:t>kerülhet</a:t>
            </a:r>
            <a:endParaRPr lang="en-US" dirty="0" smtClean="0"/>
          </a:p>
        </p:txBody>
      </p:sp>
    </p:spTree>
    <p:extLst>
      <p:ext uri="{BB962C8B-B14F-4D97-AF65-F5344CB8AC3E}">
        <p14:creationId xmlns:p14="http://schemas.microsoft.com/office/powerpoint/2010/main" val="207961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smtClean="0"/>
              <a:t>Ezen</a:t>
            </a:r>
            <a:r>
              <a:rPr lang="en-US" dirty="0" smtClean="0"/>
              <a:t> a </a:t>
            </a:r>
            <a:r>
              <a:rPr lang="en-US" dirty="0" err="1" smtClean="0"/>
              <a:t>dián</a:t>
            </a:r>
            <a:r>
              <a:rPr lang="en-US" dirty="0" smtClean="0"/>
              <a:t> </a:t>
            </a:r>
            <a:r>
              <a:rPr lang="en-US" dirty="0" err="1" smtClean="0"/>
              <a:t>két</a:t>
            </a:r>
            <a:r>
              <a:rPr lang="en-US" dirty="0" smtClean="0"/>
              <a:t> </a:t>
            </a:r>
            <a:r>
              <a:rPr lang="en-US" dirty="0" err="1" smtClean="0"/>
              <a:t>típusú</a:t>
            </a:r>
            <a:r>
              <a:rPr lang="en-US" dirty="0" smtClean="0"/>
              <a:t> </a:t>
            </a:r>
            <a:r>
              <a:rPr lang="en-US" dirty="0" err="1" smtClean="0"/>
              <a:t>tartalmat</a:t>
            </a:r>
            <a:r>
              <a:rPr lang="en-US" dirty="0" smtClean="0"/>
              <a:t> </a:t>
            </a:r>
            <a:r>
              <a:rPr lang="en-US" dirty="0" err="1" smtClean="0"/>
              <a:t>jeleníthetünk</a:t>
            </a:r>
            <a:r>
              <a:rPr lang="en-US" dirty="0" smtClean="0"/>
              <a:t> meg </a:t>
            </a:r>
            <a:r>
              <a:rPr lang="en-US" dirty="0" err="1" smtClean="0"/>
              <a:t>egymás</a:t>
            </a:r>
            <a:r>
              <a:rPr lang="en-US" dirty="0" smtClean="0"/>
              <a:t> </a:t>
            </a:r>
            <a:r>
              <a:rPr lang="en-US" dirty="0" err="1" smtClean="0"/>
              <a:t>mellett</a:t>
            </a:r>
            <a:endParaRPr lang="en-US" dirty="0"/>
          </a:p>
        </p:txBody>
      </p:sp>
      <p:sp>
        <p:nvSpPr>
          <p:cNvPr id="3" name="Content Placeholder 2"/>
          <p:cNvSpPr>
            <a:spLocks noGrp="1"/>
          </p:cNvSpPr>
          <p:nvPr>
            <p:ph sz="half" idx="1"/>
          </p:nvPr>
        </p:nvSpPr>
        <p:spPr>
          <a:xfrm>
            <a:off x="684212" y="1369219"/>
            <a:ext cx="3887788" cy="3110706"/>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4" name="Content Placeholder 3"/>
          <p:cNvSpPr>
            <a:spLocks noGrp="1"/>
          </p:cNvSpPr>
          <p:nvPr>
            <p:ph sz="half" idx="2"/>
          </p:nvPr>
        </p:nvSpPr>
        <p:spPr>
          <a:xfrm>
            <a:off x="4862512" y="1369219"/>
            <a:ext cx="3886200" cy="3110400"/>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7" name="Slide Number Placeholder 6"/>
          <p:cNvSpPr>
            <a:spLocks noGrp="1"/>
          </p:cNvSpPr>
          <p:nvPr>
            <p:ph type="sldNum" sz="quarter" idx="12"/>
          </p:nvPr>
        </p:nvSpPr>
        <p:spPr/>
        <p:txBody>
          <a:bodyPr/>
          <a:lstStyle/>
          <a:p>
            <a:fld id="{FD7096EC-A894-4F47-929A-65581C0900F7}"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478400"/>
            <a:ext cx="1325880" cy="576072"/>
          </a:xfrm>
          <a:prstGeom prst="rect">
            <a:avLst/>
          </a:prstGeom>
        </p:spPr>
      </p:pic>
    </p:spTree>
    <p:extLst>
      <p:ext uri="{BB962C8B-B14F-4D97-AF65-F5344CB8AC3E}">
        <p14:creationId xmlns:p14="http://schemas.microsoft.com/office/powerpoint/2010/main" val="1092637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err="1" smtClean="0"/>
              <a:t>Csak</a:t>
            </a:r>
            <a:r>
              <a:rPr lang="en-US" dirty="0" smtClean="0"/>
              <a:t> </a:t>
            </a:r>
            <a:r>
              <a:rPr lang="en-US" dirty="0" err="1" smtClean="0"/>
              <a:t>címsorral</a:t>
            </a:r>
            <a:r>
              <a:rPr lang="en-US" dirty="0" smtClean="0"/>
              <a:t> </a:t>
            </a:r>
            <a:r>
              <a:rPr lang="en-US" dirty="0" err="1" smtClean="0"/>
              <a:t>ellátott</a:t>
            </a:r>
            <a:r>
              <a:rPr lang="en-US" dirty="0" smtClean="0"/>
              <a:t> </a:t>
            </a:r>
            <a:r>
              <a:rPr lang="en-US" dirty="0" err="1" smtClean="0"/>
              <a:t>dia</a:t>
            </a:r>
            <a:endParaRPr lang="en-US" dirty="0"/>
          </a:p>
        </p:txBody>
      </p:sp>
      <p:sp>
        <p:nvSpPr>
          <p:cNvPr id="5" name="Slide Number Placeholder 4"/>
          <p:cNvSpPr>
            <a:spLocks noGrp="1"/>
          </p:cNvSpPr>
          <p:nvPr>
            <p:ph type="sldNum" sz="quarter" idx="12"/>
          </p:nvPr>
        </p:nvSpPr>
        <p:spPr/>
        <p:txBody>
          <a:bodyPr/>
          <a:lstStyle/>
          <a:p>
            <a:fld id="{FD7096EC-A894-4F47-929A-65581C0900F7}"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000" y="4478400"/>
            <a:ext cx="1325880" cy="576072"/>
          </a:xfrm>
          <a:prstGeom prst="rect">
            <a:avLst/>
          </a:prstGeom>
        </p:spPr>
      </p:pic>
    </p:spTree>
    <p:extLst>
      <p:ext uri="{BB962C8B-B14F-4D97-AF65-F5344CB8AC3E}">
        <p14:creationId xmlns:p14="http://schemas.microsoft.com/office/powerpoint/2010/main" val="40425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ép képaláírással">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3779838" y="303213"/>
            <a:ext cx="4968873" cy="4429125"/>
          </a:xfrm>
        </p:spPr>
        <p:txBody>
          <a:bodyPr anchor="t"/>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err="1" smtClean="0"/>
              <a:t>Kattintson</a:t>
            </a:r>
            <a:r>
              <a:rPr lang="en-US" dirty="0" smtClean="0"/>
              <a:t> </a:t>
            </a:r>
            <a:r>
              <a:rPr lang="en-US" dirty="0" err="1" smtClean="0"/>
              <a:t>az</a:t>
            </a:r>
            <a:r>
              <a:rPr lang="en-US" dirty="0" smtClean="0"/>
              <a:t> </a:t>
            </a:r>
            <a:r>
              <a:rPr lang="en-US" dirty="0" err="1" smtClean="0"/>
              <a:t>ikonra</a:t>
            </a:r>
            <a:r>
              <a:rPr lang="en-US" dirty="0" smtClean="0"/>
              <a:t> a </a:t>
            </a:r>
            <a:r>
              <a:rPr lang="en-US" dirty="0" err="1" smtClean="0"/>
              <a:t>kép</a:t>
            </a:r>
            <a:r>
              <a:rPr lang="en-US" dirty="0" smtClean="0"/>
              <a:t> </a:t>
            </a:r>
            <a:r>
              <a:rPr lang="en-US" dirty="0" err="1" smtClean="0"/>
              <a:t>hozzáadásáért</a:t>
            </a:r>
            <a:r>
              <a:rPr lang="en-US" dirty="0" smtClean="0"/>
              <a:t>, </a:t>
            </a:r>
            <a:r>
              <a:rPr lang="en-US" dirty="0" err="1" smtClean="0"/>
              <a:t>vagy</a:t>
            </a:r>
            <a:r>
              <a:rPr lang="en-US" dirty="0" smtClean="0"/>
              <a:t> </a:t>
            </a:r>
            <a:r>
              <a:rPr lang="en-US" dirty="0" err="1" smtClean="0"/>
              <a:t>húzza</a:t>
            </a:r>
            <a:r>
              <a:rPr lang="en-US" dirty="0" smtClean="0"/>
              <a:t> be </a:t>
            </a:r>
            <a:r>
              <a:rPr lang="en-US" dirty="0" err="1" smtClean="0"/>
              <a:t>erre</a:t>
            </a:r>
            <a:r>
              <a:rPr lang="en-US" dirty="0" smtClean="0"/>
              <a:t> a </a:t>
            </a:r>
            <a:r>
              <a:rPr lang="en-US" dirty="0" err="1" smtClean="0"/>
              <a:t>felületre</a:t>
            </a:r>
            <a:r>
              <a:rPr lang="en-US" dirty="0" smtClean="0"/>
              <a:t>!</a:t>
            </a:r>
            <a:endParaRPr lang="en-US" dirty="0"/>
          </a:p>
        </p:txBody>
      </p:sp>
      <p:sp>
        <p:nvSpPr>
          <p:cNvPr id="5" name="Rectangle 4"/>
          <p:cNvSpPr/>
          <p:nvPr userDrawn="1"/>
        </p:nvSpPr>
        <p:spPr>
          <a:xfrm>
            <a:off x="0" y="0"/>
            <a:ext cx="3384550" cy="5143500"/>
          </a:xfrm>
          <a:prstGeom prst="rect">
            <a:avLst/>
          </a:prstGeom>
          <a:solidFill>
            <a:srgbClr val="1B5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FD7096EC-A894-4F47-929A-65581C0900F7}" type="slidenum">
              <a:rPr lang="en-US" smtClean="0"/>
              <a:pPr/>
              <a:t>‹#›</a:t>
            </a:fld>
            <a:endParaRPr lang="en-US"/>
          </a:p>
        </p:txBody>
      </p:sp>
      <p:sp>
        <p:nvSpPr>
          <p:cNvPr id="2" name="Title 1"/>
          <p:cNvSpPr>
            <a:spLocks noGrp="1"/>
          </p:cNvSpPr>
          <p:nvPr>
            <p:ph type="title" hasCustomPrompt="1"/>
          </p:nvPr>
        </p:nvSpPr>
        <p:spPr>
          <a:xfrm>
            <a:off x="360000" y="303213"/>
            <a:ext cx="2880000" cy="4176712"/>
          </a:xfrm>
        </p:spPr>
        <p:txBody>
          <a:bodyPr anchor="ctr" anchorCtr="1"/>
          <a:lstStyle>
            <a:lvl1pPr>
              <a:defRPr sz="2200" b="0" i="1" baseline="0">
                <a:solidFill>
                  <a:schemeClr val="bg1"/>
                </a:solidFill>
                <a:latin typeface="Calibri" charset="0"/>
              </a:defRPr>
            </a:lvl1pPr>
          </a:lstStyle>
          <a:p>
            <a:r>
              <a:rPr lang="en-US" dirty="0" err="1" smtClean="0"/>
              <a:t>Kiemelt</a:t>
            </a:r>
            <a:r>
              <a:rPr lang="en-US" dirty="0" smtClean="0"/>
              <a:t> </a:t>
            </a:r>
            <a:r>
              <a:rPr lang="en-US" dirty="0" err="1" smtClean="0"/>
              <a:t>illusztrációk</a:t>
            </a:r>
            <a:r>
              <a:rPr lang="en-US" dirty="0" smtClean="0"/>
              <a:t> </a:t>
            </a:r>
            <a:r>
              <a:rPr lang="en-US" dirty="0" err="1" smtClean="0"/>
              <a:t>megjelenítése</a:t>
            </a:r>
            <a:r>
              <a:rPr lang="en-US" dirty="0" smtClean="0"/>
              <a:t> – </a:t>
            </a:r>
            <a:r>
              <a:rPr lang="en-US" dirty="0" err="1" smtClean="0"/>
              <a:t>itt</a:t>
            </a:r>
            <a:r>
              <a:rPr lang="en-US" dirty="0" smtClean="0"/>
              <a:t> </a:t>
            </a:r>
            <a:r>
              <a:rPr lang="en-US" dirty="0" err="1" smtClean="0"/>
              <a:t>akár</a:t>
            </a:r>
            <a:r>
              <a:rPr lang="en-US" dirty="0" smtClean="0"/>
              <a:t> a </a:t>
            </a:r>
            <a:r>
              <a:rPr lang="en-US" dirty="0" err="1" smtClean="0"/>
              <a:t>képhez</a:t>
            </a:r>
            <a:r>
              <a:rPr lang="en-US" dirty="0" smtClean="0"/>
              <a:t> </a:t>
            </a:r>
            <a:r>
              <a:rPr lang="en-US" dirty="0" err="1" smtClean="0"/>
              <a:t>kapcsolódó</a:t>
            </a:r>
            <a:r>
              <a:rPr lang="en-US" dirty="0" smtClean="0"/>
              <a:t> </a:t>
            </a:r>
            <a:r>
              <a:rPr lang="en-US" dirty="0" err="1" smtClean="0"/>
              <a:t>idézet</a:t>
            </a:r>
            <a:r>
              <a:rPr lang="en-US" dirty="0" smtClean="0"/>
              <a:t> is </a:t>
            </a:r>
            <a:r>
              <a:rPr lang="en-US" dirty="0" err="1" smtClean="0"/>
              <a:t>szerepelhet</a:t>
            </a:r>
            <a:endParaRPr lang="en-US" dirty="0"/>
          </a:p>
        </p:txBody>
      </p:sp>
    </p:spTree>
    <p:extLst>
      <p:ext uri="{BB962C8B-B14F-4D97-AF65-F5344CB8AC3E}">
        <p14:creationId xmlns:p14="http://schemas.microsoft.com/office/powerpoint/2010/main" val="562395735"/>
      </p:ext>
    </p:extLst>
  </p:cSld>
  <p:clrMapOvr>
    <a:masterClrMapping/>
  </p:clrMapOvr>
  <p:extLst mod="1">
    <p:ext uri="{DCECCB84-F9BA-43D5-87BE-67443E8EF086}">
      <p15:sldGuideLst xmlns:p15="http://schemas.microsoft.com/office/powerpoint/2012/main" xmlns="">
        <p15:guide id="1" pos="2132" userDrawn="1">
          <p15:clr>
            <a:srgbClr val="FBAE40"/>
          </p15:clr>
        </p15:guide>
        <p15:guide id="2" pos="23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yéni elrendezés">
    <p:bg>
      <p:bgPr>
        <a:solidFill>
          <a:srgbClr val="1B5C9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24989" y="303212"/>
            <a:ext cx="3323724" cy="4429125"/>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358" y="2722939"/>
            <a:ext cx="395630" cy="50292"/>
          </a:xfrm>
          <a:prstGeom prst="rect">
            <a:avLst/>
          </a:prstGeom>
        </p:spPr>
      </p:pic>
      <p:sp>
        <p:nvSpPr>
          <p:cNvPr id="11" name="TextBox 10"/>
          <p:cNvSpPr txBox="1"/>
          <p:nvPr userDrawn="1"/>
        </p:nvSpPr>
        <p:spPr>
          <a:xfrm>
            <a:off x="607963" y="3486266"/>
            <a:ext cx="3082062" cy="1338828"/>
          </a:xfrm>
          <a:prstGeom prst="rect">
            <a:avLst/>
          </a:prstGeom>
          <a:noFill/>
        </p:spPr>
        <p:txBody>
          <a:bodyPr wrap="none" rtlCol="0">
            <a:spAutoFit/>
          </a:bodyPr>
          <a:lstStyle/>
          <a:p>
            <a:r>
              <a:rPr lang="en-US" sz="1300" b="1" cap="all" spc="100" baseline="0" dirty="0" err="1" smtClean="0">
                <a:latin typeface="Calibri" charset="0"/>
                <a:ea typeface="Calibri" charset="0"/>
                <a:cs typeface="Calibri" charset="0"/>
              </a:rPr>
              <a:t>Szeretettel</a:t>
            </a:r>
            <a:r>
              <a:rPr lang="en-US" sz="1300" b="1" cap="all" spc="100" baseline="0" dirty="0" smtClean="0">
                <a:latin typeface="Calibri" charset="0"/>
                <a:ea typeface="Calibri" charset="0"/>
                <a:cs typeface="Calibri" charset="0"/>
              </a:rPr>
              <a:t> </a:t>
            </a:r>
            <a:r>
              <a:rPr lang="en-US" sz="1300" b="1" cap="all" spc="100" baseline="0" dirty="0" err="1" smtClean="0">
                <a:latin typeface="Calibri" charset="0"/>
                <a:ea typeface="Calibri" charset="0"/>
                <a:cs typeface="Calibri" charset="0"/>
              </a:rPr>
              <a:t>várjuk</a:t>
            </a:r>
            <a:r>
              <a:rPr lang="en-US" sz="1300" b="1" cap="all" spc="100" baseline="0" dirty="0" smtClean="0">
                <a:latin typeface="Calibri" charset="0"/>
                <a:ea typeface="Calibri" charset="0"/>
                <a:cs typeface="Calibri" charset="0"/>
              </a:rPr>
              <a:t> </a:t>
            </a:r>
            <a:br>
              <a:rPr lang="en-US" sz="1300" b="1" cap="all" spc="100" baseline="0" dirty="0" smtClean="0">
                <a:latin typeface="Calibri" charset="0"/>
                <a:ea typeface="Calibri" charset="0"/>
                <a:cs typeface="Calibri" charset="0"/>
              </a:rPr>
            </a:br>
            <a:r>
              <a:rPr lang="en-US" sz="1300" b="1" cap="all" spc="100" baseline="0" dirty="0" smtClean="0">
                <a:latin typeface="Calibri" charset="0"/>
                <a:ea typeface="Calibri" charset="0"/>
                <a:cs typeface="Calibri" charset="0"/>
              </a:rPr>
              <a:t>a </a:t>
            </a:r>
            <a:r>
              <a:rPr lang="en-US" sz="1300" b="1" cap="all" spc="100" baseline="0" dirty="0" err="1" smtClean="0">
                <a:latin typeface="Calibri" charset="0"/>
                <a:ea typeface="Calibri" charset="0"/>
                <a:cs typeface="Calibri" charset="0"/>
              </a:rPr>
              <a:t>magyar</a:t>
            </a:r>
            <a:r>
              <a:rPr lang="en-US" sz="1300" b="1" cap="all" spc="100" baseline="0" dirty="0" smtClean="0">
                <a:latin typeface="Calibri" charset="0"/>
                <a:ea typeface="Calibri" charset="0"/>
                <a:cs typeface="Calibri" charset="0"/>
              </a:rPr>
              <a:t> </a:t>
            </a:r>
            <a:r>
              <a:rPr lang="en-US" sz="1300" b="1" cap="all" spc="100" baseline="0" dirty="0" err="1" smtClean="0">
                <a:latin typeface="Calibri" charset="0"/>
                <a:ea typeface="Calibri" charset="0"/>
                <a:cs typeface="Calibri" charset="0"/>
              </a:rPr>
              <a:t>tudomány</a:t>
            </a:r>
            <a:r>
              <a:rPr lang="en-US" sz="1300" b="1" cap="all" spc="100" baseline="0" dirty="0" smtClean="0">
                <a:latin typeface="Calibri" charset="0"/>
                <a:ea typeface="Calibri" charset="0"/>
                <a:cs typeface="Calibri" charset="0"/>
              </a:rPr>
              <a:t> </a:t>
            </a:r>
            <a:r>
              <a:rPr lang="en-US" sz="1300" b="1" cap="all" spc="100" baseline="0" dirty="0" err="1" smtClean="0">
                <a:latin typeface="Calibri" charset="0"/>
                <a:ea typeface="Calibri" charset="0"/>
                <a:cs typeface="Calibri" charset="0"/>
              </a:rPr>
              <a:t>ünnepének</a:t>
            </a:r>
            <a:r>
              <a:rPr lang="en-US" sz="1300" b="1" cap="all" spc="100" baseline="0" dirty="0" smtClean="0">
                <a:latin typeface="Calibri" charset="0"/>
                <a:ea typeface="Calibri" charset="0"/>
                <a:cs typeface="Calibri" charset="0"/>
              </a:rPr>
              <a:t/>
            </a:r>
            <a:br>
              <a:rPr lang="en-US" sz="1300" b="1" cap="all" spc="100" baseline="0" dirty="0" smtClean="0">
                <a:latin typeface="Calibri" charset="0"/>
                <a:ea typeface="Calibri" charset="0"/>
                <a:cs typeface="Calibri" charset="0"/>
              </a:rPr>
            </a:br>
            <a:r>
              <a:rPr lang="en-US" sz="1300" b="1" cap="all" spc="100" baseline="0" dirty="0" err="1" smtClean="0">
                <a:latin typeface="Calibri" charset="0"/>
                <a:ea typeface="Calibri" charset="0"/>
                <a:cs typeface="Calibri" charset="0"/>
              </a:rPr>
              <a:t>további</a:t>
            </a:r>
            <a:r>
              <a:rPr lang="en-US" sz="1300" b="1" cap="all" spc="100" baseline="0" dirty="0" smtClean="0">
                <a:latin typeface="Calibri" charset="0"/>
                <a:ea typeface="Calibri" charset="0"/>
                <a:cs typeface="Calibri" charset="0"/>
              </a:rPr>
              <a:t> </a:t>
            </a:r>
            <a:r>
              <a:rPr lang="en-US" sz="1300" b="1" cap="all" spc="100" baseline="0" dirty="0" err="1" smtClean="0">
                <a:latin typeface="Calibri" charset="0"/>
                <a:ea typeface="Calibri" charset="0"/>
                <a:cs typeface="Calibri" charset="0"/>
              </a:rPr>
              <a:t>programjaira</a:t>
            </a:r>
            <a:r>
              <a:rPr lang="en-US" sz="1300" b="1" cap="all" spc="100" baseline="0" dirty="0" smtClean="0">
                <a:latin typeface="Calibri" charset="0"/>
                <a:ea typeface="Calibri" charset="0"/>
                <a:cs typeface="Calibri" charset="0"/>
              </a:rPr>
              <a:t>!</a:t>
            </a:r>
          </a:p>
          <a:p>
            <a:endParaRPr lang="en-US" sz="1400" cap="all" spc="100" baseline="0" dirty="0" smtClean="0">
              <a:latin typeface="Calibri" charset="0"/>
              <a:ea typeface="Calibri" charset="0"/>
              <a:cs typeface="Calibri" charset="0"/>
            </a:endParaRPr>
          </a:p>
          <a:p>
            <a:r>
              <a:rPr lang="en-US" sz="1400" i="1" cap="all" spc="100" baseline="0" dirty="0" err="1" smtClean="0">
                <a:latin typeface="Calibri" charset="0"/>
                <a:ea typeface="Calibri" charset="0"/>
                <a:cs typeface="Calibri" charset="0"/>
              </a:rPr>
              <a:t>tudomanyunnep.hu</a:t>
            </a:r>
            <a:endParaRPr lang="en-US" sz="1400" i="1" cap="all" spc="100" baseline="0" dirty="0" smtClean="0">
              <a:latin typeface="Calibri" charset="0"/>
              <a:ea typeface="Calibri" charset="0"/>
              <a:cs typeface="Calibri" charset="0"/>
            </a:endParaRPr>
          </a:p>
          <a:p>
            <a:r>
              <a:rPr lang="en-US" sz="1400" i="1" cap="all" spc="100" baseline="0" smtClean="0">
                <a:latin typeface="Calibri" charset="0"/>
                <a:ea typeface="Calibri" charset="0"/>
                <a:cs typeface="Calibri" charset="0"/>
              </a:rPr>
              <a:t>mta.hu</a:t>
            </a:r>
            <a:endParaRPr lang="en-US" sz="1400" i="1" cap="all" spc="100" baseline="0" dirty="0">
              <a:latin typeface="Calibri" charset="0"/>
              <a:ea typeface="Calibri" charset="0"/>
              <a:cs typeface="Calibri" charset="0"/>
            </a:endParaRPr>
          </a:p>
        </p:txBody>
      </p:sp>
      <p:sp>
        <p:nvSpPr>
          <p:cNvPr id="12" name="Rectangle 11"/>
          <p:cNvSpPr/>
          <p:nvPr userDrawn="1"/>
        </p:nvSpPr>
        <p:spPr>
          <a:xfrm>
            <a:off x="607963" y="1486684"/>
            <a:ext cx="4549387" cy="492443"/>
          </a:xfrm>
          <a:prstGeom prst="rect">
            <a:avLst/>
          </a:prstGeom>
        </p:spPr>
        <p:txBody>
          <a:bodyPr wrap="none">
            <a:spAutoFit/>
          </a:bodyPr>
          <a:lstStyle/>
          <a:p>
            <a:r>
              <a:rPr kumimoji="0" lang="en-US" sz="2600" b="0" i="1" u="none" strike="noStrike" kern="1200" cap="all" spc="100" normalizeH="0" baseline="0" noProof="0" dirty="0" err="1" smtClean="0">
                <a:ln>
                  <a:noFill/>
                </a:ln>
                <a:solidFill>
                  <a:schemeClr val="tx1"/>
                </a:solidFill>
                <a:effectLst/>
                <a:uLnTx/>
                <a:uFillTx/>
                <a:latin typeface="Constantia" panose="02030602050306030303"/>
                <a:ea typeface="+mn-ea"/>
                <a:cs typeface="+mn-cs"/>
              </a:rPr>
              <a:t>Köszönöm</a:t>
            </a:r>
            <a:r>
              <a:rPr kumimoji="0" lang="en-US" sz="2600" b="0" i="1" u="none" strike="noStrike" kern="1200" cap="all" spc="100" normalizeH="0" baseline="0" noProof="0" dirty="0" smtClean="0">
                <a:ln>
                  <a:noFill/>
                </a:ln>
                <a:solidFill>
                  <a:schemeClr val="tx1"/>
                </a:solidFill>
                <a:effectLst/>
                <a:uLnTx/>
                <a:uFillTx/>
                <a:latin typeface="Constantia" panose="02030602050306030303"/>
                <a:ea typeface="+mn-ea"/>
                <a:cs typeface="+mn-cs"/>
              </a:rPr>
              <a:t> a </a:t>
            </a:r>
            <a:r>
              <a:rPr kumimoji="0" lang="en-US" sz="2600" b="0" i="1" u="none" strike="noStrike" kern="1200" cap="all" spc="100" normalizeH="0" baseline="0" noProof="0" dirty="0" err="1" smtClean="0">
                <a:ln>
                  <a:noFill/>
                </a:ln>
                <a:solidFill>
                  <a:schemeClr val="tx1"/>
                </a:solidFill>
                <a:effectLst/>
                <a:uLnTx/>
                <a:uFillTx/>
                <a:latin typeface="Constantia" panose="02030602050306030303"/>
                <a:ea typeface="+mn-ea"/>
                <a:cs typeface="+mn-cs"/>
              </a:rPr>
              <a:t>figyelmet</a:t>
            </a:r>
            <a:r>
              <a:rPr kumimoji="0" lang="en-US" sz="2600" b="0" i="1" u="none" strike="noStrike" kern="1200" cap="all" spc="100" normalizeH="0" baseline="0" noProof="0" dirty="0" smtClean="0">
                <a:ln>
                  <a:noFill/>
                </a:ln>
                <a:solidFill>
                  <a:schemeClr val="tx1"/>
                </a:solidFill>
                <a:effectLst/>
                <a:uLnTx/>
                <a:uFillTx/>
                <a:latin typeface="Constantia" panose="02030602050306030303"/>
                <a:ea typeface="+mn-ea"/>
                <a:cs typeface="+mn-cs"/>
              </a:rPr>
              <a:t>!</a:t>
            </a:r>
            <a:endParaRPr lang="en-US" sz="2600" b="0" i="1" cap="all" spc="100" baseline="0" dirty="0">
              <a:solidFill>
                <a:schemeClr val="tx1"/>
              </a:solidFill>
            </a:endParaRPr>
          </a:p>
        </p:txBody>
      </p:sp>
    </p:spTree>
    <p:extLst>
      <p:ext uri="{BB962C8B-B14F-4D97-AF65-F5344CB8AC3E}">
        <p14:creationId xmlns:p14="http://schemas.microsoft.com/office/powerpoint/2010/main" val="9774153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4213" y="303213"/>
            <a:ext cx="8064499" cy="856853"/>
          </a:xfrm>
          <a:prstGeom prst="rect">
            <a:avLst/>
          </a:prstGeom>
        </p:spPr>
        <p:txBody>
          <a:bodyPr vert="horz" lIns="0" tIns="0" rIns="0" bIns="0" rtlCol="0" anchor="t">
            <a:noAutofit/>
          </a:bodyPr>
          <a:lstStyle/>
          <a:p>
            <a:r>
              <a:rPr lang="hu-HU" smtClean="0"/>
              <a:t>Mintacím szerkesztése</a:t>
            </a:r>
            <a:endParaRPr lang="en-US" dirty="0"/>
          </a:p>
        </p:txBody>
      </p:sp>
      <p:sp>
        <p:nvSpPr>
          <p:cNvPr id="3" name="Text Placeholder 2"/>
          <p:cNvSpPr>
            <a:spLocks noGrp="1"/>
          </p:cNvSpPr>
          <p:nvPr>
            <p:ph type="body" idx="1"/>
          </p:nvPr>
        </p:nvSpPr>
        <p:spPr>
          <a:xfrm>
            <a:off x="1042988" y="1491925"/>
            <a:ext cx="7705725" cy="2988000"/>
          </a:xfrm>
          <a:prstGeom prst="rect">
            <a:avLst/>
          </a:prstGeom>
        </p:spPr>
        <p:txBody>
          <a:bodyPr vert="horz" lIns="0" tIns="0" rIns="0" bIns="0" rtlCol="0">
            <a:no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dirty="0"/>
          </a:p>
        </p:txBody>
      </p:sp>
      <p:sp>
        <p:nvSpPr>
          <p:cNvPr id="6" name="Slide Number Placeholder 5"/>
          <p:cNvSpPr>
            <a:spLocks noGrp="1"/>
          </p:cNvSpPr>
          <p:nvPr>
            <p:ph type="sldNum" sz="quarter" idx="4"/>
          </p:nvPr>
        </p:nvSpPr>
        <p:spPr>
          <a:xfrm>
            <a:off x="8748712" y="4732338"/>
            <a:ext cx="395287" cy="273844"/>
          </a:xfrm>
          <a:prstGeom prst="rect">
            <a:avLst/>
          </a:prstGeom>
        </p:spPr>
        <p:txBody>
          <a:bodyPr vert="horz" lIns="36000" tIns="0" rIns="0" bIns="0" rtlCol="0" anchor="ctr"/>
          <a:lstStyle>
            <a:lvl1pPr algn="l">
              <a:defRPr sz="1100" baseline="0">
                <a:solidFill>
                  <a:schemeClr val="accent2"/>
                </a:solidFill>
                <a:latin typeface="Calibri" charset="0"/>
                <a:ea typeface="Calibri" charset="0"/>
                <a:cs typeface="Calibri" charset="0"/>
              </a:defRPr>
            </a:lvl1pPr>
          </a:lstStyle>
          <a:p>
            <a:fld id="{FD7096EC-A894-4F47-929A-65581C0900F7}" type="slidenum">
              <a:rPr lang="en-US" smtClean="0"/>
              <a:pPr/>
              <a:t>‹#›</a:t>
            </a:fld>
            <a:endParaRPr lang="en-US" dirty="0"/>
          </a:p>
        </p:txBody>
      </p:sp>
    </p:spTree>
    <p:extLst>
      <p:ext uri="{BB962C8B-B14F-4D97-AF65-F5344CB8AC3E}">
        <p14:creationId xmlns:p14="http://schemas.microsoft.com/office/powerpoint/2010/main" val="1994320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9" r:id="rId6"/>
    <p:sldLayoutId id="2147483670" r:id="rId7"/>
  </p:sldLayoutIdLst>
  <p:hf hdr="0" ftr="0" dt="0"/>
  <p:txStyles>
    <p:titleStyle>
      <a:lvl1pPr algn="l" defTabSz="685800" rtl="0" eaLnBrk="1" latinLnBrk="0" hangingPunct="1">
        <a:lnSpc>
          <a:spcPct val="100000"/>
        </a:lnSpc>
        <a:spcBef>
          <a:spcPct val="0"/>
        </a:spcBef>
        <a:buNone/>
        <a:defRPr sz="2800" b="1" kern="1200" baseline="0">
          <a:solidFill>
            <a:srgbClr val="1B5C93"/>
          </a:solidFill>
          <a:latin typeface="+mj-lt"/>
          <a:ea typeface="+mj-ea"/>
          <a:cs typeface="+mj-cs"/>
        </a:defRPr>
      </a:lvl1pPr>
    </p:titleStyle>
    <p:bodyStyle>
      <a:lvl1pPr marL="171450" indent="-171450" algn="l" defTabSz="685800" rtl="0" eaLnBrk="1" latinLnBrk="0" hangingPunct="1">
        <a:lnSpc>
          <a:spcPct val="100000"/>
        </a:lnSpc>
        <a:spcBef>
          <a:spcPts val="750"/>
        </a:spcBef>
        <a:buClr>
          <a:srgbClr val="1B5C93"/>
        </a:buClr>
        <a:buSzPct val="90000"/>
        <a:buFont typeface="Wingdings" charset="2"/>
        <a:buChar char="§"/>
        <a:defRPr sz="2300" kern="1200" baseline="0">
          <a:solidFill>
            <a:schemeClr val="tx1"/>
          </a:solidFill>
          <a:latin typeface="Calibri" charset="0"/>
          <a:ea typeface="Calibri" charset="0"/>
          <a:cs typeface="Calibri" charset="0"/>
        </a:defRPr>
      </a:lvl1pPr>
      <a:lvl2pPr marL="514350" indent="-171450" algn="l" defTabSz="685800" rtl="0" eaLnBrk="1" latinLnBrk="0" hangingPunct="1">
        <a:lnSpc>
          <a:spcPct val="90000"/>
        </a:lnSpc>
        <a:spcBef>
          <a:spcPts val="375"/>
        </a:spcBef>
        <a:buClr>
          <a:srgbClr val="1B5C93"/>
        </a:buClr>
        <a:buFont typeface="Arial" charset="0"/>
        <a:buChar char="•"/>
        <a:defRPr sz="2200" kern="1200">
          <a:solidFill>
            <a:schemeClr val="tx1"/>
          </a:solidFill>
          <a:latin typeface="Calibri" charset="0"/>
          <a:ea typeface="Calibri" charset="0"/>
          <a:cs typeface="Calibri" charset="0"/>
        </a:defRPr>
      </a:lvl2pPr>
      <a:lvl3pPr marL="857250" indent="-171450" algn="l" defTabSz="685800" rtl="0" eaLnBrk="1" latinLnBrk="0" hangingPunct="1">
        <a:lnSpc>
          <a:spcPct val="90000"/>
        </a:lnSpc>
        <a:spcBef>
          <a:spcPts val="375"/>
        </a:spcBef>
        <a:buClr>
          <a:srgbClr val="1B5C93"/>
        </a:buClr>
        <a:buFont typeface="Wingdings" charset="2"/>
        <a:buChar char="§"/>
        <a:defRPr sz="1800" kern="1200">
          <a:solidFill>
            <a:schemeClr val="tx1"/>
          </a:solidFill>
          <a:latin typeface="Calibri" charset="0"/>
          <a:ea typeface="Calibri" charset="0"/>
          <a:cs typeface="Calibri" charset="0"/>
        </a:defRPr>
      </a:lvl3pPr>
      <a:lvl4pPr marL="1200150" indent="-171450" algn="l" defTabSz="685800" rtl="0" eaLnBrk="1" latinLnBrk="0" hangingPunct="1">
        <a:lnSpc>
          <a:spcPct val="90000"/>
        </a:lnSpc>
        <a:spcBef>
          <a:spcPts val="375"/>
        </a:spcBef>
        <a:buClr>
          <a:srgbClr val="7B9DC7"/>
        </a:buClr>
        <a:buFont typeface="Arial" panose="020B0604020202020204" pitchFamily="34" charset="0"/>
        <a:buChar char="•"/>
        <a:defRPr sz="1500" kern="1200">
          <a:solidFill>
            <a:schemeClr val="tx1"/>
          </a:solidFill>
          <a:latin typeface="Calibri" charset="0"/>
          <a:ea typeface="Calibri" charset="0"/>
          <a:cs typeface="Calibri" charset="0"/>
        </a:defRPr>
      </a:lvl4pPr>
      <a:lvl5pPr marL="1543050" indent="-171450" algn="l" defTabSz="685800" rtl="0" eaLnBrk="1" latinLnBrk="0" hangingPunct="1">
        <a:lnSpc>
          <a:spcPct val="90000"/>
        </a:lnSpc>
        <a:spcBef>
          <a:spcPts val="375"/>
        </a:spcBef>
        <a:buClr>
          <a:srgbClr val="7B9DC7"/>
        </a:buClr>
        <a:buFont typeface="Wingdings" charset="2"/>
        <a:buChar char="§"/>
        <a:defRPr sz="1450" kern="1200">
          <a:solidFill>
            <a:schemeClr val="tx1"/>
          </a:solidFill>
          <a:latin typeface="Calibri" charset="0"/>
          <a:ea typeface="Calibri" charset="0"/>
          <a:cs typeface="Calibri"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880" userDrawn="1">
          <p15:clr>
            <a:srgbClr val="F26B43"/>
          </p15:clr>
        </p15:guide>
        <p15:guide id="2" orient="horz" pos="1620" userDrawn="1">
          <p15:clr>
            <a:srgbClr val="F26B43"/>
          </p15:clr>
        </p15:guide>
        <p15:guide id="3" pos="657" userDrawn="1">
          <p15:clr>
            <a:srgbClr val="F26B43"/>
          </p15:clr>
        </p15:guide>
        <p15:guide id="4" orient="horz" pos="191" userDrawn="1">
          <p15:clr>
            <a:srgbClr val="F26B43"/>
          </p15:clr>
        </p15:guide>
        <p15:guide id="5" pos="5511" userDrawn="1">
          <p15:clr>
            <a:srgbClr val="F26B43"/>
          </p15:clr>
        </p15:guide>
        <p15:guide id="6" orient="horz" pos="2981" userDrawn="1">
          <p15:clr>
            <a:srgbClr val="F26B43"/>
          </p15:clr>
        </p15:guide>
        <p15:guide id="7" pos="431" userDrawn="1">
          <p15:clr>
            <a:srgbClr val="F26B43"/>
          </p15:clr>
        </p15:guide>
        <p15:guide id="8" orient="horz" pos="2822" userDrawn="1">
          <p15:clr>
            <a:srgbClr val="F26B43"/>
          </p15:clr>
        </p15:guide>
        <p15:guide id="9" pos="242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u-HU" dirty="0" smtClean="0"/>
              <a:t>Átmenet a körforgásos gazdaság felé: kihívások és lehetőségek</a:t>
            </a:r>
            <a:endParaRPr lang="en-US" dirty="0"/>
          </a:p>
        </p:txBody>
      </p:sp>
      <p:sp>
        <p:nvSpPr>
          <p:cNvPr id="3" name="Subtitle 2"/>
          <p:cNvSpPr>
            <a:spLocks noGrp="1"/>
          </p:cNvSpPr>
          <p:nvPr>
            <p:ph type="subTitle" idx="1"/>
          </p:nvPr>
        </p:nvSpPr>
        <p:spPr/>
        <p:txBody>
          <a:bodyPr/>
          <a:lstStyle/>
          <a:p>
            <a:r>
              <a:rPr lang="hu-HU" dirty="0" smtClean="0"/>
              <a:t>Dr. Pomázi ISTVÁN</a:t>
            </a:r>
            <a:endParaRPr lang="en-US" dirty="0"/>
          </a:p>
        </p:txBody>
      </p:sp>
      <p:sp>
        <p:nvSpPr>
          <p:cNvPr id="4" name="Text Placeholder 3"/>
          <p:cNvSpPr>
            <a:spLocks noGrp="1"/>
          </p:cNvSpPr>
          <p:nvPr>
            <p:ph type="body" idx="13"/>
          </p:nvPr>
        </p:nvSpPr>
        <p:spPr/>
        <p:txBody>
          <a:bodyPr/>
          <a:lstStyle/>
          <a:p>
            <a:r>
              <a:rPr lang="hu-HU" dirty="0" smtClean="0"/>
              <a:t>Nemzetgazdasági Minisztérium</a:t>
            </a:r>
            <a:endParaRPr lang="en-US" dirty="0"/>
          </a:p>
        </p:txBody>
      </p:sp>
      <p:sp>
        <p:nvSpPr>
          <p:cNvPr id="5" name="Text Placeholder 4"/>
          <p:cNvSpPr>
            <a:spLocks noGrp="1"/>
          </p:cNvSpPr>
          <p:nvPr>
            <p:ph type="body" idx="14"/>
          </p:nvPr>
        </p:nvSpPr>
        <p:spPr/>
        <p:txBody>
          <a:bodyPr/>
          <a:lstStyle/>
          <a:p>
            <a:r>
              <a:rPr lang="hu-HU" dirty="0" smtClean="0"/>
              <a:t>2017. November 28.</a:t>
            </a:r>
            <a:endParaRPr lang="en-US" dirty="0"/>
          </a:p>
        </p:txBody>
      </p:sp>
    </p:spTree>
    <p:extLst>
      <p:ext uri="{BB962C8B-B14F-4D97-AF65-F5344CB8AC3E}">
        <p14:creationId xmlns:p14="http://schemas.microsoft.com/office/powerpoint/2010/main" val="1794027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Észlelés vs. valóság</a:t>
            </a:r>
            <a:endParaRPr lang="hu-HU" dirty="0"/>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88946" y="1200151"/>
            <a:ext cx="7166108"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51323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EU vs. nemzeti kormányok</a:t>
            </a:r>
            <a:endParaRPr lang="hu-H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0909" y="1200151"/>
            <a:ext cx="4502183"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533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b="1" dirty="0" err="1" smtClean="0"/>
              <a:t>Erőforrástermelékenység</a:t>
            </a:r>
            <a:r>
              <a:rPr lang="hu-HU" b="1" dirty="0" smtClean="0"/>
              <a:t> az EU-28-ban</a:t>
            </a:r>
            <a:endParaRPr lang="hu-HU"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217308"/>
            <a:ext cx="8229600" cy="3360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275606"/>
            <a:ext cx="7416824" cy="356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4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DMC/fő, GDP/fő (EU-28)</a:t>
            </a:r>
            <a:br>
              <a:rPr lang="hu-HU" dirty="0" smtClean="0"/>
            </a:br>
            <a:r>
              <a:rPr lang="hu-HU" dirty="0" smtClean="0"/>
              <a:t>Forrás:</a:t>
            </a:r>
            <a:r>
              <a:rPr lang="hu-HU" dirty="0" err="1" smtClean="0"/>
              <a:t>Eurostat</a:t>
            </a:r>
            <a:endParaRPr lang="hu-HU"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58114" y="1200151"/>
            <a:ext cx="4227772"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116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Erőforrás-termelékenység (GDP/DMC)</a:t>
            </a:r>
            <a:br>
              <a:rPr lang="hu-HU" dirty="0" smtClean="0"/>
            </a:br>
            <a:r>
              <a:rPr lang="hu-HU" dirty="0" smtClean="0"/>
              <a:t>Forrás:</a:t>
            </a:r>
            <a:r>
              <a:rPr lang="hu-HU" dirty="0" err="1" smtClean="0"/>
              <a:t>Eurostat</a:t>
            </a:r>
            <a:endParaRPr lang="hu-HU"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752" y="1059582"/>
            <a:ext cx="4320480" cy="408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18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A GDP és a DMC szétválása (EU-28, 2000-2016)</a:t>
            </a:r>
            <a:endParaRPr lang="hu-HU"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62980" y="1200151"/>
            <a:ext cx="5018040"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6835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A körforgásos gazdaság előnyei</a:t>
            </a:r>
            <a:br>
              <a:rPr lang="hu-HU" dirty="0" smtClean="0"/>
            </a:br>
            <a:r>
              <a:rPr lang="hu-HU" dirty="0" smtClean="0"/>
              <a:t>Forrás: WEF, 2014</a:t>
            </a:r>
            <a:endParaRPr lang="hu-HU" dirty="0"/>
          </a:p>
        </p:txBody>
      </p:sp>
      <p:pic>
        <p:nvPicPr>
          <p:cNvPr id="2050" name="Picture 2"/>
          <p:cNvPicPr>
            <a:picLocks noGrp="1" noChangeAspect="1" noChangeArrowheads="1"/>
          </p:cNvPicPr>
          <p:nvPr>
            <p:ph idx="1"/>
          </p:nvPr>
        </p:nvPicPr>
        <p:blipFill>
          <a:blip r:embed="rId2"/>
          <a:srcRect/>
          <a:stretch>
            <a:fillRect/>
          </a:stretch>
        </p:blipFill>
        <p:spPr bwMode="auto">
          <a:xfrm>
            <a:off x="3048000" y="1493640"/>
            <a:ext cx="3048000" cy="28074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dirty="0" smtClean="0"/>
              <a:t>Öt üzleti modell a körforgásos gazdaság felé való átmenetben</a:t>
            </a:r>
            <a:endParaRPr lang="hu-HU" dirty="0"/>
          </a:p>
        </p:txBody>
      </p:sp>
      <p:sp>
        <p:nvSpPr>
          <p:cNvPr id="3" name="Tartalom helye 2"/>
          <p:cNvSpPr>
            <a:spLocks noGrp="1"/>
          </p:cNvSpPr>
          <p:nvPr>
            <p:ph idx="1"/>
          </p:nvPr>
        </p:nvSpPr>
        <p:spPr>
          <a:xfrm>
            <a:off x="1042988" y="1461052"/>
            <a:ext cx="7705725" cy="3682447"/>
          </a:xfrm>
        </p:spPr>
        <p:txBody>
          <a:bodyPr>
            <a:noAutofit/>
          </a:bodyPr>
          <a:lstStyle/>
          <a:p>
            <a:pPr>
              <a:buNone/>
            </a:pPr>
            <a:r>
              <a:rPr lang="hu-HU" sz="2400" b="1" dirty="0">
                <a:latin typeface="Times New Roman" panose="02020603050405020304" pitchFamily="18" charset="0"/>
                <a:cs typeface="Times New Roman" panose="02020603050405020304" pitchFamily="18" charset="0"/>
              </a:rPr>
              <a:t>	</a:t>
            </a:r>
            <a:r>
              <a:rPr lang="hu-HU" sz="2000" b="1" dirty="0" smtClean="0">
                <a:latin typeface="Calibri" panose="020F0502020204030204" pitchFamily="34" charset="0"/>
                <a:cs typeface="Times New Roman" panose="02020603050405020304" pitchFamily="18" charset="0"/>
              </a:rPr>
              <a:t>Körforgásos ellátási modellek </a:t>
            </a:r>
            <a:r>
              <a:rPr lang="hu-HU" sz="2000" dirty="0" smtClean="0">
                <a:latin typeface="Calibri" panose="020F0502020204030204" pitchFamily="34" charset="0"/>
                <a:cs typeface="Times New Roman" panose="02020603050405020304" pitchFamily="18" charset="0"/>
              </a:rPr>
              <a:t>(a hagyományos anyaginputok felváltása biológiai alapú, megújuló anyagokkal)</a:t>
            </a:r>
          </a:p>
          <a:p>
            <a:r>
              <a:rPr lang="hu-HU" sz="2000" b="1" dirty="0" smtClean="0">
                <a:latin typeface="Calibri" panose="020F0502020204030204" pitchFamily="34" charset="0"/>
                <a:cs typeface="Times New Roman" panose="02020603050405020304" pitchFamily="18" charset="0"/>
              </a:rPr>
              <a:t>Hulladék mint érték modellek  </a:t>
            </a:r>
            <a:r>
              <a:rPr lang="hu-HU" sz="2000" dirty="0" smtClean="0">
                <a:latin typeface="Calibri" panose="020F0502020204030204" pitchFamily="34" charset="0"/>
                <a:cs typeface="Times New Roman" panose="02020603050405020304" pitchFamily="18" charset="0"/>
              </a:rPr>
              <a:t>(hulladék újrahasznosítása másodnyersanyagként)</a:t>
            </a:r>
          </a:p>
          <a:p>
            <a:r>
              <a:rPr lang="hu-HU" sz="2000" b="1" dirty="0" smtClean="0">
                <a:latin typeface="Calibri" panose="020F0502020204030204" pitchFamily="34" charset="0"/>
                <a:cs typeface="Times New Roman" panose="02020603050405020304" pitchFamily="18" charset="0"/>
              </a:rPr>
              <a:t>Termék élettartamának növelése modellek </a:t>
            </a:r>
            <a:r>
              <a:rPr lang="hu-HU" sz="2000" dirty="0" smtClean="0">
                <a:latin typeface="Calibri" panose="020F0502020204030204" pitchFamily="34" charset="0"/>
                <a:cs typeface="Times New Roman" panose="02020603050405020304" pitchFamily="18" charset="0"/>
              </a:rPr>
              <a:t>( a használati időszak  kiterjesztése és az anyagáramlás lassítása a gazdaságban)</a:t>
            </a:r>
          </a:p>
          <a:p>
            <a:r>
              <a:rPr lang="hu-HU" sz="2000" b="1" dirty="0" smtClean="0">
                <a:latin typeface="Calibri" panose="020F0502020204030204" pitchFamily="34" charset="0"/>
                <a:cs typeface="Times New Roman" panose="02020603050405020304" pitchFamily="18" charset="0"/>
              </a:rPr>
              <a:t>Üresjárat kapacitás modellek </a:t>
            </a:r>
            <a:r>
              <a:rPr lang="hu-HU" sz="2000" dirty="0" smtClean="0">
                <a:latin typeface="Calibri" panose="020F0502020204030204" pitchFamily="34" charset="0"/>
                <a:cs typeface="Times New Roman" panose="02020603050405020304" pitchFamily="18" charset="0"/>
              </a:rPr>
              <a:t>(alulhasznált/hasznosított termékek megosztása)</a:t>
            </a:r>
          </a:p>
          <a:p>
            <a:r>
              <a:rPr lang="hu-HU" sz="2000" b="1" dirty="0" smtClean="0">
                <a:latin typeface="Calibri" panose="020F0502020204030204" pitchFamily="34" charset="0"/>
                <a:cs typeface="Times New Roman" panose="02020603050405020304" pitchFamily="18" charset="0"/>
              </a:rPr>
              <a:t>Termékszolgáltatási rendszer modellek </a:t>
            </a:r>
            <a:r>
              <a:rPr lang="hu-HU" sz="2000" dirty="0" smtClean="0">
                <a:latin typeface="Calibri" panose="020F0502020204030204" pitchFamily="34" charset="0"/>
                <a:cs typeface="Times New Roman" panose="02020603050405020304" pitchFamily="18" charset="0"/>
              </a:rPr>
              <a:t>(nem termékeket, hanem szolgáltatásokat kínálnak a piacon)</a:t>
            </a:r>
          </a:p>
          <a:p>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a:p>
            <a:endParaRPr lang="hu-H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0894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Akadályok, korlátok</a:t>
            </a:r>
            <a:endParaRPr lang="hu-HU" dirty="0"/>
          </a:p>
        </p:txBody>
      </p:sp>
      <p:sp>
        <p:nvSpPr>
          <p:cNvPr id="3" name="Tartalom helye 2"/>
          <p:cNvSpPr>
            <a:spLocks noGrp="1"/>
          </p:cNvSpPr>
          <p:nvPr>
            <p:ph idx="1"/>
          </p:nvPr>
        </p:nvSpPr>
        <p:spPr>
          <a:xfrm>
            <a:off x="1042988" y="1491924"/>
            <a:ext cx="7705725" cy="5018205"/>
          </a:xfrm>
        </p:spPr>
        <p:txBody>
          <a:bodyPr>
            <a:noAutofit/>
          </a:bodyPr>
          <a:lstStyle/>
          <a:p>
            <a:r>
              <a:rPr lang="hu-HU" sz="2000" b="1" dirty="0" smtClean="0">
                <a:latin typeface="Calibri" panose="020F0502020204030204" pitchFamily="34" charset="0"/>
                <a:cs typeface="Times New Roman" panose="02020603050405020304" pitchFamily="18" charset="0"/>
              </a:rPr>
              <a:t>Piaci hibák, politikák összehangolatlansága</a:t>
            </a:r>
            <a:r>
              <a:rPr lang="hu-HU" sz="2000" dirty="0" smtClean="0">
                <a:latin typeface="Calibri" panose="020F0502020204030204" pitchFamily="34" charset="0"/>
                <a:cs typeface="Times New Roman" panose="02020603050405020304" pitchFamily="18" charset="0"/>
              </a:rPr>
              <a:t>, status quo elfogultságok gátolják ezen üzleti modellek gazdasági versenyképességét.</a:t>
            </a:r>
          </a:p>
          <a:p>
            <a:r>
              <a:rPr lang="hu-HU" sz="2000" dirty="0" smtClean="0">
                <a:latin typeface="Calibri" panose="020F0502020204030204" pitchFamily="34" charset="0"/>
                <a:cs typeface="Times New Roman" panose="02020603050405020304" pitchFamily="18" charset="0"/>
              </a:rPr>
              <a:t>A </a:t>
            </a:r>
            <a:r>
              <a:rPr lang="hu-HU" sz="2000" b="1" dirty="0" smtClean="0">
                <a:latin typeface="Calibri" panose="020F0502020204030204" pitchFamily="34" charset="0"/>
                <a:cs typeface="Times New Roman" panose="02020603050405020304" pitchFamily="18" charset="0"/>
              </a:rPr>
              <a:t>környezeti </a:t>
            </a:r>
            <a:r>
              <a:rPr lang="hu-HU" sz="2000" b="1" dirty="0" err="1" smtClean="0">
                <a:latin typeface="Calibri" panose="020F0502020204030204" pitchFamily="34" charset="0"/>
                <a:cs typeface="Times New Roman" panose="02020603050405020304" pitchFamily="18" charset="0"/>
              </a:rPr>
              <a:t>externáliák</a:t>
            </a:r>
            <a:r>
              <a:rPr lang="hu-HU" sz="2000" b="1" dirty="0" smtClean="0">
                <a:latin typeface="Calibri" panose="020F0502020204030204" pitchFamily="34" charset="0"/>
                <a:cs typeface="Times New Roman" panose="02020603050405020304" pitchFamily="18" charset="0"/>
              </a:rPr>
              <a:t> </a:t>
            </a:r>
            <a:r>
              <a:rPr lang="hu-HU" sz="2000" dirty="0" smtClean="0">
                <a:latin typeface="Calibri" panose="020F0502020204030204" pitchFamily="34" charset="0"/>
                <a:cs typeface="Times New Roman" panose="02020603050405020304" pitchFamily="18" charset="0"/>
              </a:rPr>
              <a:t>alulárazása vagy nem árazása</a:t>
            </a:r>
          </a:p>
          <a:p>
            <a:r>
              <a:rPr lang="hu-HU" sz="2000" b="1" dirty="0" smtClean="0">
                <a:latin typeface="Calibri" panose="020F0502020204030204" pitchFamily="34" charset="0"/>
                <a:cs typeface="Times New Roman" panose="02020603050405020304" pitchFamily="18" charset="0"/>
              </a:rPr>
              <a:t>Támogatások</a:t>
            </a:r>
            <a:r>
              <a:rPr lang="hu-HU" sz="2000" dirty="0" smtClean="0">
                <a:latin typeface="Calibri" panose="020F0502020204030204" pitchFamily="34" charset="0"/>
                <a:cs typeface="Times New Roman" panose="02020603050405020304" pitchFamily="18" charset="0"/>
              </a:rPr>
              <a:t> a kitermelőipar számára</a:t>
            </a:r>
          </a:p>
          <a:p>
            <a:r>
              <a:rPr lang="hu-HU" sz="2000" dirty="0" smtClean="0">
                <a:latin typeface="Calibri" panose="020F0502020204030204" pitchFamily="34" charset="0"/>
                <a:cs typeface="Times New Roman" panose="02020603050405020304" pitchFamily="18" charset="0"/>
              </a:rPr>
              <a:t>A </a:t>
            </a:r>
            <a:r>
              <a:rPr lang="hu-HU" sz="2000" b="1" dirty="0" smtClean="0">
                <a:latin typeface="Calibri" panose="020F0502020204030204" pitchFamily="34" charset="0"/>
                <a:cs typeface="Times New Roman" panose="02020603050405020304" pitchFamily="18" charset="0"/>
              </a:rPr>
              <a:t>munkaerő magas adózási </a:t>
            </a:r>
            <a:r>
              <a:rPr lang="hu-HU" sz="2000" dirty="0" smtClean="0">
                <a:latin typeface="Calibri" panose="020F0502020204030204" pitchFamily="34" charset="0"/>
                <a:cs typeface="Times New Roman" panose="02020603050405020304" pitchFamily="18" charset="0"/>
              </a:rPr>
              <a:t>kulcsai vs. tőke és erőforrások adóztatása</a:t>
            </a:r>
          </a:p>
          <a:p>
            <a:r>
              <a:rPr lang="hu-HU" sz="2000" dirty="0" smtClean="0">
                <a:latin typeface="Calibri" panose="020F0502020204030204" pitchFamily="34" charset="0"/>
                <a:cs typeface="Times New Roman" panose="02020603050405020304" pitchFamily="18" charset="0"/>
              </a:rPr>
              <a:t>Az </a:t>
            </a:r>
            <a:r>
              <a:rPr lang="hu-HU" sz="2000" b="1" dirty="0" smtClean="0">
                <a:latin typeface="Calibri" panose="020F0502020204030204" pitchFamily="34" charset="0"/>
                <a:cs typeface="Times New Roman" panose="02020603050405020304" pitchFamily="18" charset="0"/>
              </a:rPr>
              <a:t>értékláncok közötti együttdolgozást </a:t>
            </a:r>
            <a:r>
              <a:rPr lang="hu-HU" sz="2000" dirty="0" smtClean="0">
                <a:latin typeface="Calibri" panose="020F0502020204030204" pitchFamily="34" charset="0"/>
                <a:cs typeface="Times New Roman" panose="02020603050405020304" pitchFamily="18" charset="0"/>
              </a:rPr>
              <a:t>gátló tranzakciós költségek</a:t>
            </a:r>
          </a:p>
          <a:p>
            <a:r>
              <a:rPr lang="hu-HU" sz="2000" dirty="0" smtClean="0">
                <a:latin typeface="Calibri" panose="020F0502020204030204" pitchFamily="34" charset="0"/>
                <a:cs typeface="Times New Roman" panose="02020603050405020304" pitchFamily="18" charset="0"/>
              </a:rPr>
              <a:t>A használt termékek és másodnyersanyagok határokon átnyúló áramlásainak </a:t>
            </a:r>
            <a:r>
              <a:rPr lang="hu-HU" sz="2000" b="1" dirty="0" smtClean="0">
                <a:latin typeface="Calibri" panose="020F0502020204030204" pitchFamily="34" charset="0"/>
                <a:cs typeface="Times New Roman" panose="02020603050405020304" pitchFamily="18" charset="0"/>
              </a:rPr>
              <a:t>kereskedelempolitikai korlátozása</a:t>
            </a:r>
          </a:p>
          <a:p>
            <a:r>
              <a:rPr lang="hu-HU" sz="2000" dirty="0" smtClean="0">
                <a:latin typeface="Calibri" panose="020F0502020204030204" pitchFamily="34" charset="0"/>
                <a:cs typeface="Times New Roman" panose="02020603050405020304" pitchFamily="18" charset="0"/>
              </a:rPr>
              <a:t>A fogyasztói magatartás </a:t>
            </a:r>
            <a:r>
              <a:rPr lang="hu-HU" sz="2000" b="1" dirty="0" smtClean="0">
                <a:latin typeface="Calibri" panose="020F0502020204030204" pitchFamily="34" charset="0"/>
                <a:cs typeface="Times New Roman" panose="02020603050405020304" pitchFamily="18" charset="0"/>
              </a:rPr>
              <a:t>beidegződései</a:t>
            </a:r>
          </a:p>
          <a:p>
            <a:endParaRPr lang="hu-HU" sz="1600" b="1" dirty="0" smtClean="0"/>
          </a:p>
        </p:txBody>
      </p:sp>
    </p:spTree>
    <p:extLst>
      <p:ext uri="{BB962C8B-B14F-4D97-AF65-F5344CB8AC3E}">
        <p14:creationId xmlns:p14="http://schemas.microsoft.com/office/powerpoint/2010/main" val="38938561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politika/szabályozó szerepe</a:t>
            </a:r>
            <a:endParaRPr lang="hu-HU" dirty="0"/>
          </a:p>
        </p:txBody>
      </p:sp>
      <p:sp>
        <p:nvSpPr>
          <p:cNvPr id="3" name="Tartalom helye 2"/>
          <p:cNvSpPr>
            <a:spLocks noGrp="1"/>
          </p:cNvSpPr>
          <p:nvPr>
            <p:ph idx="1"/>
          </p:nvPr>
        </p:nvSpPr>
        <p:spPr>
          <a:xfrm>
            <a:off x="1042988" y="914400"/>
            <a:ext cx="7705725" cy="4229100"/>
          </a:xfrm>
        </p:spPr>
        <p:txBody>
          <a:bodyPr>
            <a:noAutofit/>
          </a:bodyPr>
          <a:lstStyle/>
          <a:p>
            <a:pPr algn="just"/>
            <a:r>
              <a:rPr lang="hu-HU" sz="1800" dirty="0" smtClean="0">
                <a:latin typeface="Calibri" panose="020F0502020204030204" pitchFamily="34" charset="0"/>
                <a:cs typeface="Times New Roman" panose="02020603050405020304" pitchFamily="18" charset="0"/>
              </a:rPr>
              <a:t>A termelés és fogyasztás </a:t>
            </a:r>
            <a:r>
              <a:rPr lang="hu-HU" sz="1800" b="1" dirty="0" smtClean="0">
                <a:latin typeface="Calibri" panose="020F0502020204030204" pitchFamily="34" charset="0"/>
                <a:cs typeface="Times New Roman" panose="02020603050405020304" pitchFamily="18" charset="0"/>
              </a:rPr>
              <a:t>teljes környezeti költségei </a:t>
            </a:r>
            <a:r>
              <a:rPr lang="hu-HU" sz="1800" dirty="0" smtClean="0">
                <a:latin typeface="Calibri" panose="020F0502020204030204" pitchFamily="34" charset="0"/>
                <a:cs typeface="Times New Roman" panose="02020603050405020304" pitchFamily="18" charset="0"/>
              </a:rPr>
              <a:t>jelenjenek meg a piaci árakban</a:t>
            </a:r>
          </a:p>
          <a:p>
            <a:pPr algn="just"/>
            <a:r>
              <a:rPr lang="hu-HU" sz="1800" dirty="0" smtClean="0">
                <a:latin typeface="Calibri" panose="020F0502020204030204" pitchFamily="34" charset="0"/>
                <a:cs typeface="Times New Roman" panose="02020603050405020304" pitchFamily="18" charset="0"/>
              </a:rPr>
              <a:t>Az ágazati értékláncokon  belüli és közötti együttdolgozás javítása. Az </a:t>
            </a:r>
            <a:r>
              <a:rPr lang="hu-HU" sz="1800" b="1" dirty="0" smtClean="0">
                <a:latin typeface="Calibri" panose="020F0502020204030204" pitchFamily="34" charset="0"/>
                <a:cs typeface="Times New Roman" panose="02020603050405020304" pitchFamily="18" charset="0"/>
              </a:rPr>
              <a:t>ipari szimbiózis</a:t>
            </a:r>
            <a:r>
              <a:rPr lang="hu-HU" sz="1800" dirty="0" smtClean="0">
                <a:latin typeface="Calibri" panose="020F0502020204030204" pitchFamily="34" charset="0"/>
                <a:cs typeface="Times New Roman" panose="02020603050405020304" pitchFamily="18" charset="0"/>
              </a:rPr>
              <a:t> klaszterek támogatása, online anyagpiacok kialakítása, együttműködés az értékláncokon belül és között</a:t>
            </a:r>
          </a:p>
          <a:p>
            <a:pPr algn="just"/>
            <a:r>
              <a:rPr lang="hu-HU" sz="1800" dirty="0" smtClean="0">
                <a:latin typeface="Calibri" panose="020F0502020204030204" pitchFamily="34" charset="0"/>
                <a:cs typeface="Times New Roman" panose="02020603050405020304" pitchFamily="18" charset="0"/>
              </a:rPr>
              <a:t>A létező </a:t>
            </a:r>
            <a:r>
              <a:rPr lang="hu-HU" sz="1800" b="1" dirty="0" smtClean="0">
                <a:latin typeface="Calibri" panose="020F0502020204030204" pitchFamily="34" charset="0"/>
                <a:cs typeface="Times New Roman" panose="02020603050405020304" pitchFamily="18" charset="0"/>
              </a:rPr>
              <a:t>fiskális politikák </a:t>
            </a:r>
            <a:r>
              <a:rPr lang="hu-HU" sz="1800" dirty="0" smtClean="0">
                <a:latin typeface="Calibri" panose="020F0502020204030204" pitchFamily="34" charset="0"/>
                <a:cs typeface="Times New Roman" panose="02020603050405020304" pitchFamily="18" charset="0"/>
              </a:rPr>
              <a:t>céljainak áttekintése</a:t>
            </a:r>
          </a:p>
          <a:p>
            <a:pPr algn="just"/>
            <a:r>
              <a:rPr lang="hu-HU" sz="1800" dirty="0">
                <a:latin typeface="Calibri" panose="020F0502020204030204" pitchFamily="34" charset="0"/>
                <a:cs typeface="Times New Roman" panose="02020603050405020304" pitchFamily="18" charset="0"/>
              </a:rPr>
              <a:t>A meglévő </a:t>
            </a:r>
            <a:r>
              <a:rPr lang="hu-HU" sz="1800" b="1" dirty="0">
                <a:latin typeface="Calibri" panose="020F0502020204030204" pitchFamily="34" charset="0"/>
                <a:cs typeface="Times New Roman" panose="02020603050405020304" pitchFamily="18" charset="0"/>
              </a:rPr>
              <a:t>szabályozási környezet </a:t>
            </a:r>
            <a:r>
              <a:rPr lang="hu-HU" sz="1800" dirty="0">
                <a:latin typeface="Calibri" panose="020F0502020204030204" pitchFamily="34" charset="0"/>
                <a:cs typeface="Times New Roman" panose="02020603050405020304" pitchFamily="18" charset="0"/>
              </a:rPr>
              <a:t>koherens-e és szolgálja-e a célt és nem a status quo fenntartását.</a:t>
            </a:r>
          </a:p>
          <a:p>
            <a:pPr algn="just"/>
            <a:r>
              <a:rPr lang="hu-HU" sz="1800" dirty="0">
                <a:latin typeface="Calibri" panose="020F0502020204030204" pitchFamily="34" charset="0"/>
                <a:cs typeface="Times New Roman" panose="02020603050405020304" pitchFamily="18" charset="0"/>
              </a:rPr>
              <a:t>A létező </a:t>
            </a:r>
            <a:r>
              <a:rPr lang="hu-HU" sz="1800" b="1" dirty="0">
                <a:latin typeface="Calibri" panose="020F0502020204030204" pitchFamily="34" charset="0"/>
                <a:cs typeface="Times New Roman" panose="02020603050405020304" pitchFamily="18" charset="0"/>
              </a:rPr>
              <a:t>oktatási és tájékoztatási </a:t>
            </a:r>
            <a:r>
              <a:rPr lang="hu-HU" sz="1800" dirty="0">
                <a:latin typeface="Calibri" panose="020F0502020204030204" pitchFamily="34" charset="0"/>
                <a:cs typeface="Times New Roman" panose="02020603050405020304" pitchFamily="18" charset="0"/>
              </a:rPr>
              <a:t>programok javítása. Az egyének legyenek jobban tisztában a fogyasztási szokásaik nem szándékolt következményeivel (címkézés szerepe).</a:t>
            </a:r>
            <a:r>
              <a:rPr lang="en-US" sz="1800" dirty="0">
                <a:latin typeface="Calibri" panose="020F0502020204030204" pitchFamily="34" charset="0"/>
                <a:cs typeface="Times New Roman" panose="02020603050405020304" pitchFamily="18" charset="0"/>
              </a:rPr>
              <a:t> </a:t>
            </a:r>
            <a:endParaRPr lang="hu-HU" sz="1800" dirty="0">
              <a:latin typeface="Calibri" panose="020F0502020204030204" pitchFamily="34" charset="0"/>
              <a:cs typeface="Times New Roman" panose="02020603050405020304" pitchFamily="18" charset="0"/>
            </a:endParaRPr>
          </a:p>
          <a:p>
            <a:r>
              <a:rPr lang="hu-HU" sz="1800" dirty="0">
                <a:latin typeface="Calibri" panose="020F0502020204030204" pitchFamily="34" charset="0"/>
                <a:cs typeface="Times New Roman" panose="02020603050405020304" pitchFamily="18" charset="0"/>
              </a:rPr>
              <a:t>A „visszaütési effektus” (a környezeti lábnyom )befolyásolása. A termelés és fogyasztás teljes társadalmi költségeit tükrözzék a piaci árakban.</a:t>
            </a:r>
          </a:p>
          <a:p>
            <a:pPr algn="just"/>
            <a:endParaRPr lang="hu-HU" sz="1200" dirty="0" smtClean="0"/>
          </a:p>
          <a:p>
            <a:pPr algn="just"/>
            <a:endParaRPr lang="hu-HU" sz="1200" dirty="0" smtClean="0"/>
          </a:p>
        </p:txBody>
      </p:sp>
    </p:spTree>
    <p:extLst>
      <p:ext uri="{BB962C8B-B14F-4D97-AF65-F5344CB8AC3E}">
        <p14:creationId xmlns:p14="http://schemas.microsoft.com/office/powerpoint/2010/main" val="1445097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150 éves a Tőke</a:t>
            </a:r>
            <a:endParaRPr lang="hu-HU" dirty="0"/>
          </a:p>
        </p:txBody>
      </p:sp>
      <p:sp>
        <p:nvSpPr>
          <p:cNvPr id="3" name="Tartalom helye 2"/>
          <p:cNvSpPr>
            <a:spLocks noGrp="1"/>
          </p:cNvSpPr>
          <p:nvPr>
            <p:ph idx="1"/>
          </p:nvPr>
        </p:nvSpPr>
        <p:spPr>
          <a:xfrm>
            <a:off x="1042988" y="983974"/>
            <a:ext cx="7705725" cy="3748364"/>
          </a:xfrm>
        </p:spPr>
        <p:txBody>
          <a:bodyPr/>
          <a:lstStyle/>
          <a:p>
            <a:pPr algn="just">
              <a:lnSpc>
                <a:spcPct val="115000"/>
              </a:lnSpc>
              <a:spcAft>
                <a:spcPts val="0"/>
              </a:spcAft>
            </a:pPr>
            <a:r>
              <a:rPr lang="hu-HU" dirty="0" smtClean="0">
                <a:latin typeface="Calibri" panose="020F0502020204030204" pitchFamily="34" charset="0"/>
                <a:ea typeface="TimesNewRoman"/>
                <a:cs typeface="Times New Roman"/>
              </a:rPr>
              <a:t>„A kémia minden új vívmánya nemcsak megsokszorozza a hasznos anyagok számát és a már ismert anyagok felhasználási lehetőségeit, és bővíti ezért a tőke növekedésével együtt befektetési területeit. Ugyanakkor megtanít arra, hogyan kell a </a:t>
            </a:r>
            <a:r>
              <a:rPr lang="hu-HU" b="1" dirty="0" smtClean="0">
                <a:latin typeface="Calibri" panose="020F0502020204030204" pitchFamily="34" charset="0"/>
                <a:ea typeface="TimesNewRoman"/>
                <a:cs typeface="Times New Roman"/>
              </a:rPr>
              <a:t>termelési és fogyasztási folyamat </a:t>
            </a:r>
            <a:r>
              <a:rPr lang="hu-HU" b="1" i="1" dirty="0" err="1" smtClean="0">
                <a:latin typeface="Calibri" panose="020F0502020204030204" pitchFamily="34" charset="0"/>
                <a:ea typeface="TimesNewRoman,Italic"/>
                <a:cs typeface="Times New Roman"/>
              </a:rPr>
              <a:t>exkrementumait</a:t>
            </a:r>
            <a:r>
              <a:rPr lang="hu-HU" b="1" i="1" dirty="0" smtClean="0">
                <a:latin typeface="Calibri" panose="020F0502020204030204" pitchFamily="34" charset="0"/>
                <a:ea typeface="TimesNewRoman,Italic"/>
                <a:cs typeface="Times New Roman"/>
              </a:rPr>
              <a:t> </a:t>
            </a:r>
            <a:r>
              <a:rPr lang="hu-HU" b="1" dirty="0" smtClean="0">
                <a:latin typeface="Calibri" panose="020F0502020204030204" pitchFamily="34" charset="0"/>
                <a:ea typeface="TimesNewRoman"/>
                <a:cs typeface="Times New Roman"/>
              </a:rPr>
              <a:t>az újratermelési folyamat körforgásába </a:t>
            </a:r>
            <a:r>
              <a:rPr lang="hu-HU" dirty="0" smtClean="0">
                <a:latin typeface="Calibri" panose="020F0502020204030204" pitchFamily="34" charset="0"/>
                <a:ea typeface="TimesNewRoman"/>
                <a:cs typeface="Times New Roman"/>
              </a:rPr>
              <a:t>visszadobni, tehát előzetes tőkebefektetés nélkül új tőkeanyagot teremt” (561. oldal)</a:t>
            </a:r>
            <a:endParaRPr lang="hu-HU" sz="1800" dirty="0" smtClean="0">
              <a:latin typeface="Calibri" panose="020F0502020204030204" pitchFamily="34" charset="0"/>
              <a:ea typeface="Calibri"/>
              <a:cs typeface="Times New Roman"/>
            </a:endParaRPr>
          </a:p>
          <a:p>
            <a:pPr marL="0" indent="0" algn="just">
              <a:lnSpc>
                <a:spcPct val="115000"/>
              </a:lnSpc>
              <a:spcAft>
                <a:spcPts val="0"/>
              </a:spcAft>
              <a:buNone/>
            </a:pPr>
            <a:r>
              <a:rPr lang="hu-HU" b="1" dirty="0" smtClean="0">
                <a:latin typeface="Calibri" panose="020F0502020204030204" pitchFamily="34" charset="0"/>
                <a:ea typeface="TimesNewRoman"/>
                <a:cs typeface="Times New Roman"/>
              </a:rPr>
              <a:t>Marx: Tőke</a:t>
            </a:r>
            <a:r>
              <a:rPr lang="hu-HU" dirty="0" smtClean="0">
                <a:latin typeface="Calibri" panose="020F0502020204030204" pitchFamily="34" charset="0"/>
                <a:ea typeface="TimesNewRoman"/>
                <a:cs typeface="Times New Roman"/>
              </a:rPr>
              <a:t>. A politikai gazdaságtan bírálata, Szikra kiadás, 1955, Budapest, 824 oldal</a:t>
            </a:r>
            <a:endParaRPr lang="hu-HU" dirty="0">
              <a:latin typeface="Calibri" panose="020F0502020204030204" pitchFamily="34" charset="0"/>
            </a:endParaRPr>
          </a:p>
        </p:txBody>
      </p:sp>
      <p:sp>
        <p:nvSpPr>
          <p:cNvPr id="4" name="Dia számának helye 3"/>
          <p:cNvSpPr>
            <a:spLocks noGrp="1"/>
          </p:cNvSpPr>
          <p:nvPr>
            <p:ph type="sldNum" sz="quarter" idx="12"/>
          </p:nvPr>
        </p:nvSpPr>
        <p:spPr/>
        <p:txBody>
          <a:bodyPr/>
          <a:lstStyle/>
          <a:p>
            <a:fld id="{FD7096EC-A894-4F47-929A-65581C0900F7}"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68313" y="303610"/>
            <a:ext cx="8229600" cy="857250"/>
          </a:xfrm>
        </p:spPr>
        <p:txBody>
          <a:bodyPr>
            <a:normAutofit fontScale="90000"/>
          </a:bodyPr>
          <a:lstStyle/>
          <a:p>
            <a:r>
              <a:rPr lang="hu-HU" sz="2800" b="1" dirty="0" smtClean="0"/>
              <a:t>A </a:t>
            </a:r>
            <a:r>
              <a:rPr lang="hu-HU" sz="2800" b="1" dirty="0" err="1"/>
              <a:t>társadalmi-gazdasági-környezeti</a:t>
            </a:r>
            <a:r>
              <a:rPr lang="hu-HU" sz="2800" b="1" dirty="0"/>
              <a:t> rendszer egyszerűsített anyagáramlási modellje</a:t>
            </a:r>
            <a:br>
              <a:rPr lang="hu-HU" sz="2800" b="1" dirty="0"/>
            </a:br>
            <a:r>
              <a:rPr lang="hu-HU" sz="2800" b="1" dirty="0"/>
              <a:t> </a:t>
            </a:r>
            <a:r>
              <a:rPr lang="hu-HU" sz="1600" b="1" dirty="0"/>
              <a:t>(Pomázi I. - Szabó E., 2006)</a:t>
            </a:r>
          </a:p>
        </p:txBody>
      </p:sp>
      <p:grpSp>
        <p:nvGrpSpPr>
          <p:cNvPr id="2" name="Group 4"/>
          <p:cNvGrpSpPr>
            <a:grpSpLocks/>
          </p:cNvGrpSpPr>
          <p:nvPr/>
        </p:nvGrpSpPr>
        <p:grpSpPr bwMode="auto">
          <a:xfrm>
            <a:off x="1547813" y="1520687"/>
            <a:ext cx="6121400" cy="3212048"/>
            <a:chOff x="2305" y="8164"/>
            <a:chExt cx="7344" cy="5904"/>
          </a:xfrm>
        </p:grpSpPr>
        <p:sp>
          <p:nvSpPr>
            <p:cNvPr id="307205" name="AutoShape 5"/>
            <p:cNvSpPr>
              <a:spLocks noChangeArrowheads="1"/>
            </p:cNvSpPr>
            <p:nvPr/>
          </p:nvSpPr>
          <p:spPr bwMode="auto">
            <a:xfrm>
              <a:off x="2305" y="8164"/>
              <a:ext cx="7344" cy="5904"/>
            </a:xfrm>
            <a:prstGeom prst="rect">
              <a:avLst/>
            </a:prstGeom>
            <a:noFill/>
            <a:ln w="9525">
              <a:noFill/>
              <a:miter lim="800000"/>
              <a:headEnd/>
              <a:tailEnd/>
            </a:ln>
          </p:spPr>
          <p:txBody>
            <a:bodyPr/>
            <a:lstStyle/>
            <a:p>
              <a:endParaRPr lang="hu-HU"/>
            </a:p>
          </p:txBody>
        </p:sp>
        <p:sp>
          <p:nvSpPr>
            <p:cNvPr id="307206" name="Oval 6"/>
            <p:cNvSpPr>
              <a:spLocks noChangeArrowheads="1"/>
            </p:cNvSpPr>
            <p:nvPr/>
          </p:nvSpPr>
          <p:spPr bwMode="auto">
            <a:xfrm>
              <a:off x="2305" y="8164"/>
              <a:ext cx="7344" cy="5904"/>
            </a:xfrm>
            <a:prstGeom prst="ellipse">
              <a:avLst/>
            </a:prstGeom>
            <a:solidFill>
              <a:srgbClr val="EAEAEA"/>
            </a:solidFill>
            <a:ln w="9525">
              <a:solidFill>
                <a:srgbClr val="000000"/>
              </a:solidFill>
              <a:round/>
              <a:headEnd/>
              <a:tailEnd/>
            </a:ln>
          </p:spPr>
          <p:txBody>
            <a:bodyPr/>
            <a:lstStyle/>
            <a:p>
              <a:endParaRPr lang="hu-HU"/>
            </a:p>
          </p:txBody>
        </p:sp>
        <p:sp>
          <p:nvSpPr>
            <p:cNvPr id="307207" name="Rectangle 7"/>
            <p:cNvSpPr>
              <a:spLocks noChangeArrowheads="1"/>
            </p:cNvSpPr>
            <p:nvPr/>
          </p:nvSpPr>
          <p:spPr bwMode="auto">
            <a:xfrm>
              <a:off x="4955" y="9604"/>
              <a:ext cx="2160" cy="3168"/>
            </a:xfrm>
            <a:prstGeom prst="rect">
              <a:avLst/>
            </a:prstGeom>
            <a:solidFill>
              <a:srgbClr val="C0C0C0"/>
            </a:solidFill>
            <a:ln w="9525">
              <a:solidFill>
                <a:srgbClr val="000000"/>
              </a:solidFill>
              <a:miter lim="800000"/>
              <a:headEnd/>
              <a:tailEnd/>
            </a:ln>
          </p:spPr>
          <p:txBody>
            <a:bodyPr/>
            <a:lstStyle/>
            <a:p>
              <a:endParaRPr lang="hu-HU"/>
            </a:p>
          </p:txBody>
        </p:sp>
        <p:sp>
          <p:nvSpPr>
            <p:cNvPr id="307208" name="AutoShape 8"/>
            <p:cNvSpPr>
              <a:spLocks noChangeArrowheads="1"/>
            </p:cNvSpPr>
            <p:nvPr/>
          </p:nvSpPr>
          <p:spPr bwMode="auto">
            <a:xfrm>
              <a:off x="4523" y="9748"/>
              <a:ext cx="880" cy="43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hu-HU"/>
            </a:p>
          </p:txBody>
        </p:sp>
        <p:sp>
          <p:nvSpPr>
            <p:cNvPr id="307209" name="AutoShape 9"/>
            <p:cNvSpPr>
              <a:spLocks noChangeArrowheads="1"/>
            </p:cNvSpPr>
            <p:nvPr/>
          </p:nvSpPr>
          <p:spPr bwMode="auto">
            <a:xfrm>
              <a:off x="6683" y="12196"/>
              <a:ext cx="880" cy="43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hu-HU"/>
            </a:p>
          </p:txBody>
        </p:sp>
        <p:sp>
          <p:nvSpPr>
            <p:cNvPr id="307210" name="AutoShape 10"/>
            <p:cNvSpPr>
              <a:spLocks noChangeArrowheads="1"/>
            </p:cNvSpPr>
            <p:nvPr/>
          </p:nvSpPr>
          <p:spPr bwMode="auto">
            <a:xfrm>
              <a:off x="4523" y="12196"/>
              <a:ext cx="880" cy="43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hu-HU"/>
            </a:p>
          </p:txBody>
        </p:sp>
        <p:sp>
          <p:nvSpPr>
            <p:cNvPr id="307211" name="AutoShape 11"/>
            <p:cNvSpPr>
              <a:spLocks noChangeArrowheads="1"/>
            </p:cNvSpPr>
            <p:nvPr/>
          </p:nvSpPr>
          <p:spPr bwMode="auto">
            <a:xfrm>
              <a:off x="6683" y="9748"/>
              <a:ext cx="880" cy="432"/>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FF"/>
            </a:solidFill>
            <a:ln w="9525">
              <a:solidFill>
                <a:srgbClr val="000000"/>
              </a:solidFill>
              <a:miter lim="800000"/>
              <a:headEnd/>
              <a:tailEnd/>
            </a:ln>
          </p:spPr>
          <p:txBody>
            <a:bodyPr/>
            <a:lstStyle/>
            <a:p>
              <a:endParaRPr lang="hu-HU"/>
            </a:p>
          </p:txBody>
        </p:sp>
        <p:sp>
          <p:nvSpPr>
            <p:cNvPr id="307212" name="AutoShape 12"/>
            <p:cNvSpPr>
              <a:spLocks noChangeArrowheads="1"/>
            </p:cNvSpPr>
            <p:nvPr/>
          </p:nvSpPr>
          <p:spPr bwMode="auto">
            <a:xfrm>
              <a:off x="4523" y="10468"/>
              <a:ext cx="864" cy="288"/>
            </a:xfrm>
            <a:prstGeom prst="rightArrow">
              <a:avLst>
                <a:gd name="adj1" fmla="val 50000"/>
                <a:gd name="adj2" fmla="val 75000"/>
              </a:avLst>
            </a:prstGeom>
            <a:solidFill>
              <a:srgbClr val="FFFFFF"/>
            </a:solidFill>
            <a:ln w="9525">
              <a:solidFill>
                <a:srgbClr val="000000"/>
              </a:solidFill>
              <a:miter lim="800000"/>
              <a:headEnd/>
              <a:tailEnd/>
            </a:ln>
          </p:spPr>
          <p:txBody>
            <a:bodyPr/>
            <a:lstStyle/>
            <a:p>
              <a:endParaRPr lang="hu-HU"/>
            </a:p>
          </p:txBody>
        </p:sp>
        <p:sp>
          <p:nvSpPr>
            <p:cNvPr id="307213" name="AutoShape 13"/>
            <p:cNvSpPr>
              <a:spLocks noChangeArrowheads="1"/>
            </p:cNvSpPr>
            <p:nvPr/>
          </p:nvSpPr>
          <p:spPr bwMode="auto">
            <a:xfrm>
              <a:off x="6683" y="11620"/>
              <a:ext cx="864" cy="288"/>
            </a:xfrm>
            <a:prstGeom prst="rightArrow">
              <a:avLst>
                <a:gd name="adj1" fmla="val 50000"/>
                <a:gd name="adj2" fmla="val 75000"/>
              </a:avLst>
            </a:prstGeom>
            <a:solidFill>
              <a:srgbClr val="FFFFFF"/>
            </a:solidFill>
            <a:ln w="9525">
              <a:solidFill>
                <a:srgbClr val="000000"/>
              </a:solidFill>
              <a:miter lim="800000"/>
              <a:headEnd/>
              <a:tailEnd/>
            </a:ln>
          </p:spPr>
          <p:txBody>
            <a:bodyPr/>
            <a:lstStyle/>
            <a:p>
              <a:endParaRPr lang="hu-HU"/>
            </a:p>
          </p:txBody>
        </p:sp>
        <p:sp>
          <p:nvSpPr>
            <p:cNvPr id="307214" name="AutoShape 14"/>
            <p:cNvSpPr>
              <a:spLocks noChangeArrowheads="1"/>
            </p:cNvSpPr>
            <p:nvPr/>
          </p:nvSpPr>
          <p:spPr bwMode="auto">
            <a:xfrm>
              <a:off x="6683" y="10468"/>
              <a:ext cx="864" cy="288"/>
            </a:xfrm>
            <a:prstGeom prst="rightArrow">
              <a:avLst>
                <a:gd name="adj1" fmla="val 50000"/>
                <a:gd name="adj2" fmla="val 75000"/>
              </a:avLst>
            </a:prstGeom>
            <a:solidFill>
              <a:srgbClr val="FFFFFF"/>
            </a:solidFill>
            <a:ln w="9525">
              <a:solidFill>
                <a:srgbClr val="000000"/>
              </a:solidFill>
              <a:miter lim="800000"/>
              <a:headEnd/>
              <a:tailEnd/>
            </a:ln>
          </p:spPr>
          <p:txBody>
            <a:bodyPr/>
            <a:lstStyle/>
            <a:p>
              <a:endParaRPr lang="hu-HU"/>
            </a:p>
          </p:txBody>
        </p:sp>
        <p:sp>
          <p:nvSpPr>
            <p:cNvPr id="307215" name="AutoShape 15"/>
            <p:cNvSpPr>
              <a:spLocks noChangeArrowheads="1"/>
            </p:cNvSpPr>
            <p:nvPr/>
          </p:nvSpPr>
          <p:spPr bwMode="auto">
            <a:xfrm>
              <a:off x="4523" y="11620"/>
              <a:ext cx="864" cy="288"/>
            </a:xfrm>
            <a:prstGeom prst="rightArrow">
              <a:avLst>
                <a:gd name="adj1" fmla="val 50000"/>
                <a:gd name="adj2" fmla="val 75000"/>
              </a:avLst>
            </a:prstGeom>
            <a:solidFill>
              <a:srgbClr val="FFFFFF"/>
            </a:solidFill>
            <a:ln w="9525">
              <a:solidFill>
                <a:srgbClr val="000000"/>
              </a:solidFill>
              <a:miter lim="800000"/>
              <a:headEnd/>
              <a:tailEnd/>
            </a:ln>
          </p:spPr>
          <p:txBody>
            <a:bodyPr/>
            <a:lstStyle/>
            <a:p>
              <a:endParaRPr lang="hu-HU"/>
            </a:p>
          </p:txBody>
        </p:sp>
        <p:sp>
          <p:nvSpPr>
            <p:cNvPr id="307216" name="Text Box 16"/>
            <p:cNvSpPr txBox="1">
              <a:spLocks noChangeArrowheads="1"/>
            </p:cNvSpPr>
            <p:nvPr/>
          </p:nvSpPr>
          <p:spPr bwMode="auto">
            <a:xfrm>
              <a:off x="3018" y="9748"/>
              <a:ext cx="1361" cy="582"/>
            </a:xfrm>
            <a:prstGeom prst="rect">
              <a:avLst/>
            </a:prstGeom>
            <a:solidFill>
              <a:srgbClr val="EAEAEA"/>
            </a:solidFill>
            <a:ln w="9525">
              <a:noFill/>
              <a:miter lim="800000"/>
              <a:headEnd/>
              <a:tailEnd/>
            </a:ln>
          </p:spPr>
          <p:txBody>
            <a:bodyPr lIns="71762" tIns="35881" rIns="71762" bIns="35881"/>
            <a:lstStyle/>
            <a:p>
              <a:pPr algn="ctr"/>
              <a:r>
                <a:rPr lang="hu-HU" sz="700"/>
                <a:t>ásványok, ércek,</a:t>
              </a:r>
            </a:p>
            <a:p>
              <a:pPr algn="ctr"/>
              <a:r>
                <a:rPr lang="hu-HU" sz="700"/>
                <a:t>energiahordozók</a:t>
              </a:r>
            </a:p>
            <a:p>
              <a:endParaRPr lang="hu-HU"/>
            </a:p>
          </p:txBody>
        </p:sp>
        <p:sp>
          <p:nvSpPr>
            <p:cNvPr id="307217" name="Text Box 17"/>
            <p:cNvSpPr txBox="1">
              <a:spLocks noChangeArrowheads="1"/>
            </p:cNvSpPr>
            <p:nvPr/>
          </p:nvSpPr>
          <p:spPr bwMode="auto">
            <a:xfrm>
              <a:off x="5531" y="11764"/>
              <a:ext cx="1102" cy="534"/>
            </a:xfrm>
            <a:prstGeom prst="rect">
              <a:avLst/>
            </a:prstGeom>
            <a:solidFill>
              <a:srgbClr val="C0C0C0"/>
            </a:solidFill>
            <a:ln w="9525">
              <a:noFill/>
              <a:miter lim="800000"/>
              <a:headEnd/>
              <a:tailEnd/>
            </a:ln>
          </p:spPr>
          <p:txBody>
            <a:bodyPr lIns="71762" tIns="35881" rIns="71762" bIns="35881"/>
            <a:lstStyle/>
            <a:p>
              <a:pPr algn="ctr"/>
              <a:r>
                <a:rPr lang="hu-HU" sz="1000"/>
                <a:t>gazdaság</a:t>
              </a:r>
              <a:endParaRPr lang="hu-HU"/>
            </a:p>
          </p:txBody>
        </p:sp>
        <p:sp>
          <p:nvSpPr>
            <p:cNvPr id="307218" name="Text Box 18"/>
            <p:cNvSpPr txBox="1">
              <a:spLocks noChangeArrowheads="1"/>
            </p:cNvSpPr>
            <p:nvPr/>
          </p:nvSpPr>
          <p:spPr bwMode="auto">
            <a:xfrm>
              <a:off x="7691" y="9715"/>
              <a:ext cx="864" cy="384"/>
            </a:xfrm>
            <a:prstGeom prst="rect">
              <a:avLst/>
            </a:prstGeom>
            <a:solidFill>
              <a:srgbClr val="EAEAEA"/>
            </a:solidFill>
            <a:ln w="9525">
              <a:noFill/>
              <a:miter lim="800000"/>
              <a:headEnd/>
              <a:tailEnd/>
            </a:ln>
          </p:spPr>
          <p:txBody>
            <a:bodyPr lIns="71762" tIns="35881" rIns="71762" bIns="35881"/>
            <a:lstStyle/>
            <a:p>
              <a:pPr algn="ctr"/>
              <a:r>
                <a:rPr lang="hu-HU" sz="700"/>
                <a:t>hulladék</a:t>
              </a:r>
              <a:endParaRPr lang="hu-HU"/>
            </a:p>
          </p:txBody>
        </p:sp>
        <p:sp>
          <p:nvSpPr>
            <p:cNvPr id="307219" name="Text Box 19"/>
            <p:cNvSpPr txBox="1">
              <a:spLocks noChangeArrowheads="1"/>
            </p:cNvSpPr>
            <p:nvPr/>
          </p:nvSpPr>
          <p:spPr bwMode="auto">
            <a:xfrm>
              <a:off x="7691" y="10396"/>
              <a:ext cx="932" cy="378"/>
            </a:xfrm>
            <a:prstGeom prst="rect">
              <a:avLst/>
            </a:prstGeom>
            <a:solidFill>
              <a:srgbClr val="EAEAEA"/>
            </a:solidFill>
            <a:ln w="9525">
              <a:noFill/>
              <a:miter lim="800000"/>
              <a:headEnd/>
              <a:tailEnd/>
            </a:ln>
          </p:spPr>
          <p:txBody>
            <a:bodyPr lIns="71762" tIns="35881" rIns="71762" bIns="35881"/>
            <a:lstStyle/>
            <a:p>
              <a:pPr algn="ctr"/>
              <a:r>
                <a:rPr lang="hu-HU" sz="700"/>
                <a:t>szennyvíz</a:t>
              </a:r>
              <a:endParaRPr lang="hu-HU"/>
            </a:p>
          </p:txBody>
        </p:sp>
        <p:sp>
          <p:nvSpPr>
            <p:cNvPr id="307220" name="Text Box 20"/>
            <p:cNvSpPr txBox="1">
              <a:spLocks noChangeArrowheads="1"/>
            </p:cNvSpPr>
            <p:nvPr/>
          </p:nvSpPr>
          <p:spPr bwMode="auto">
            <a:xfrm>
              <a:off x="7691" y="11624"/>
              <a:ext cx="1541" cy="348"/>
            </a:xfrm>
            <a:prstGeom prst="rect">
              <a:avLst/>
            </a:prstGeom>
            <a:solidFill>
              <a:srgbClr val="EAEAEA"/>
            </a:solidFill>
            <a:ln w="9525">
              <a:noFill/>
              <a:miter lim="800000"/>
              <a:headEnd/>
              <a:tailEnd/>
            </a:ln>
          </p:spPr>
          <p:txBody>
            <a:bodyPr lIns="71762" tIns="35881" rIns="71762" bIns="35881"/>
            <a:lstStyle/>
            <a:p>
              <a:pPr algn="ctr"/>
              <a:r>
                <a:rPr lang="hu-HU" sz="700"/>
                <a:t>légszennyező anyag</a:t>
              </a:r>
              <a:endParaRPr lang="hu-HU"/>
            </a:p>
          </p:txBody>
        </p:sp>
        <p:sp>
          <p:nvSpPr>
            <p:cNvPr id="307221" name="Text Box 21"/>
            <p:cNvSpPr txBox="1">
              <a:spLocks noChangeArrowheads="1"/>
            </p:cNvSpPr>
            <p:nvPr/>
          </p:nvSpPr>
          <p:spPr bwMode="auto">
            <a:xfrm>
              <a:off x="7691" y="12105"/>
              <a:ext cx="1348" cy="823"/>
            </a:xfrm>
            <a:prstGeom prst="rect">
              <a:avLst/>
            </a:prstGeom>
            <a:solidFill>
              <a:srgbClr val="FFFFFF">
                <a:alpha val="0"/>
              </a:srgbClr>
            </a:solidFill>
            <a:ln w="9525">
              <a:noFill/>
              <a:miter lim="800000"/>
              <a:headEnd/>
              <a:tailEnd/>
            </a:ln>
          </p:spPr>
          <p:txBody>
            <a:bodyPr lIns="71762" tIns="35881" rIns="71762" bIns="35881"/>
            <a:lstStyle/>
            <a:p>
              <a:pPr algn="ctr"/>
              <a:r>
                <a:rPr lang="hu-HU" sz="700"/>
                <a:t>műtrágya- és növényvédőszer-szétszóródás</a:t>
              </a:r>
              <a:endParaRPr lang="hu-HU"/>
            </a:p>
          </p:txBody>
        </p:sp>
        <p:sp>
          <p:nvSpPr>
            <p:cNvPr id="307222" name="Text Box 22"/>
            <p:cNvSpPr txBox="1">
              <a:spLocks noChangeArrowheads="1"/>
            </p:cNvSpPr>
            <p:nvPr/>
          </p:nvSpPr>
          <p:spPr bwMode="auto">
            <a:xfrm>
              <a:off x="3035" y="12176"/>
              <a:ext cx="1332" cy="642"/>
            </a:xfrm>
            <a:prstGeom prst="rect">
              <a:avLst/>
            </a:prstGeom>
            <a:solidFill>
              <a:srgbClr val="EAEAEA"/>
            </a:solidFill>
            <a:ln w="9525">
              <a:noFill/>
              <a:miter lim="800000"/>
              <a:headEnd/>
              <a:tailEnd/>
            </a:ln>
          </p:spPr>
          <p:txBody>
            <a:bodyPr lIns="71762" tIns="35881" rIns="71762" bIns="35881"/>
            <a:lstStyle/>
            <a:p>
              <a:pPr algn="ctr"/>
              <a:r>
                <a:rPr lang="hu-HU" sz="700"/>
                <a:t>növényi és állati</a:t>
              </a:r>
            </a:p>
            <a:p>
              <a:pPr algn="ctr"/>
              <a:r>
                <a:rPr lang="hu-HU" sz="700"/>
                <a:t>biomassza</a:t>
              </a:r>
              <a:endParaRPr lang="hu-HU"/>
            </a:p>
          </p:txBody>
        </p:sp>
        <p:sp>
          <p:nvSpPr>
            <p:cNvPr id="307223" name="Text Box 23"/>
            <p:cNvSpPr txBox="1">
              <a:spLocks noChangeArrowheads="1"/>
            </p:cNvSpPr>
            <p:nvPr/>
          </p:nvSpPr>
          <p:spPr bwMode="auto">
            <a:xfrm>
              <a:off x="2363" y="10900"/>
              <a:ext cx="1728" cy="502"/>
            </a:xfrm>
            <a:prstGeom prst="rect">
              <a:avLst/>
            </a:prstGeom>
            <a:solidFill>
              <a:srgbClr val="FFFFFF"/>
            </a:solidFill>
            <a:ln w="9525">
              <a:solidFill>
                <a:srgbClr val="000000"/>
              </a:solidFill>
              <a:miter lim="800000"/>
              <a:headEnd/>
              <a:tailEnd/>
            </a:ln>
          </p:spPr>
          <p:txBody>
            <a:bodyPr lIns="71762" tIns="35881" rIns="71762" bIns="35881"/>
            <a:lstStyle/>
            <a:p>
              <a:pPr algn="ctr"/>
              <a:r>
                <a:rPr lang="hu-HU" sz="1200" b="1"/>
                <a:t>BEMENET</a:t>
              </a:r>
              <a:endParaRPr lang="hu-HU"/>
            </a:p>
          </p:txBody>
        </p:sp>
        <p:sp>
          <p:nvSpPr>
            <p:cNvPr id="307224" name="Text Box 24"/>
            <p:cNvSpPr txBox="1">
              <a:spLocks noChangeArrowheads="1"/>
            </p:cNvSpPr>
            <p:nvPr/>
          </p:nvSpPr>
          <p:spPr bwMode="auto">
            <a:xfrm>
              <a:off x="3694" y="11620"/>
              <a:ext cx="685" cy="337"/>
            </a:xfrm>
            <a:prstGeom prst="rect">
              <a:avLst/>
            </a:prstGeom>
            <a:solidFill>
              <a:srgbClr val="EAEAEA"/>
            </a:solidFill>
            <a:ln w="9525">
              <a:noFill/>
              <a:miter lim="800000"/>
              <a:headEnd/>
              <a:tailEnd/>
            </a:ln>
          </p:spPr>
          <p:txBody>
            <a:bodyPr lIns="71762" tIns="35881" rIns="71762" bIns="35881"/>
            <a:lstStyle/>
            <a:p>
              <a:pPr algn="ctr"/>
              <a:r>
                <a:rPr lang="hu-HU" sz="700"/>
                <a:t>levegő</a:t>
              </a:r>
              <a:endParaRPr lang="hu-HU"/>
            </a:p>
          </p:txBody>
        </p:sp>
        <p:sp>
          <p:nvSpPr>
            <p:cNvPr id="307225" name="Text Box 25"/>
            <p:cNvSpPr txBox="1">
              <a:spLocks noChangeArrowheads="1"/>
            </p:cNvSpPr>
            <p:nvPr/>
          </p:nvSpPr>
          <p:spPr bwMode="auto">
            <a:xfrm>
              <a:off x="3871" y="10468"/>
              <a:ext cx="508" cy="380"/>
            </a:xfrm>
            <a:prstGeom prst="rect">
              <a:avLst/>
            </a:prstGeom>
            <a:solidFill>
              <a:srgbClr val="EAEAEA"/>
            </a:solidFill>
            <a:ln w="9525">
              <a:noFill/>
              <a:miter lim="800000"/>
              <a:headEnd/>
              <a:tailEnd/>
            </a:ln>
          </p:spPr>
          <p:txBody>
            <a:bodyPr lIns="71762" tIns="35881" rIns="71762" bIns="35881"/>
            <a:lstStyle/>
            <a:p>
              <a:pPr algn="ctr"/>
              <a:r>
                <a:rPr lang="hu-HU" sz="700"/>
                <a:t>víz</a:t>
              </a:r>
              <a:endParaRPr lang="hu-HU"/>
            </a:p>
          </p:txBody>
        </p:sp>
        <p:sp>
          <p:nvSpPr>
            <p:cNvPr id="307226" name="Text Box 26"/>
            <p:cNvSpPr txBox="1">
              <a:spLocks noChangeArrowheads="1"/>
            </p:cNvSpPr>
            <p:nvPr/>
          </p:nvSpPr>
          <p:spPr bwMode="auto">
            <a:xfrm>
              <a:off x="5387" y="9892"/>
              <a:ext cx="1256" cy="781"/>
            </a:xfrm>
            <a:prstGeom prst="rect">
              <a:avLst/>
            </a:prstGeom>
            <a:solidFill>
              <a:srgbClr val="C0C0C0"/>
            </a:solidFill>
            <a:ln w="9525">
              <a:noFill/>
              <a:miter lim="800000"/>
              <a:headEnd/>
              <a:tailEnd/>
            </a:ln>
          </p:spPr>
          <p:txBody>
            <a:bodyPr lIns="71762" tIns="35881" rIns="71762" bIns="35881"/>
            <a:lstStyle/>
            <a:p>
              <a:pPr algn="ctr"/>
              <a:r>
                <a:rPr lang="hu-HU" sz="1000" b="1"/>
                <a:t>TECHNO-</a:t>
              </a:r>
            </a:p>
            <a:p>
              <a:pPr algn="ctr"/>
              <a:r>
                <a:rPr lang="hu-HU" sz="1000" b="1"/>
                <a:t>SZFÉRA</a:t>
              </a:r>
              <a:endParaRPr lang="hu-HU"/>
            </a:p>
          </p:txBody>
        </p:sp>
        <p:sp>
          <p:nvSpPr>
            <p:cNvPr id="307227" name="Text Box 27"/>
            <p:cNvSpPr txBox="1">
              <a:spLocks noChangeArrowheads="1"/>
            </p:cNvSpPr>
            <p:nvPr/>
          </p:nvSpPr>
          <p:spPr bwMode="auto">
            <a:xfrm>
              <a:off x="4657" y="13306"/>
              <a:ext cx="2689" cy="437"/>
            </a:xfrm>
            <a:prstGeom prst="rect">
              <a:avLst/>
            </a:prstGeom>
            <a:solidFill>
              <a:srgbClr val="EAEAEA"/>
            </a:solidFill>
            <a:ln w="9525">
              <a:noFill/>
              <a:miter lim="800000"/>
              <a:headEnd/>
              <a:tailEnd/>
            </a:ln>
          </p:spPr>
          <p:txBody>
            <a:bodyPr lIns="71762" tIns="35881" rIns="71762" bIns="35881"/>
            <a:lstStyle/>
            <a:p>
              <a:pPr algn="ctr"/>
              <a:r>
                <a:rPr lang="hu-HU" sz="1000" b="1"/>
                <a:t>REJTETT ÁRAMLÁSOK</a:t>
              </a:r>
              <a:endParaRPr lang="hu-HU"/>
            </a:p>
          </p:txBody>
        </p:sp>
        <p:sp>
          <p:nvSpPr>
            <p:cNvPr id="307228" name="Text Box 28"/>
            <p:cNvSpPr txBox="1">
              <a:spLocks noChangeArrowheads="1"/>
            </p:cNvSpPr>
            <p:nvPr/>
          </p:nvSpPr>
          <p:spPr bwMode="auto">
            <a:xfrm>
              <a:off x="5029" y="8507"/>
              <a:ext cx="1872" cy="515"/>
            </a:xfrm>
            <a:prstGeom prst="rect">
              <a:avLst/>
            </a:prstGeom>
            <a:solidFill>
              <a:srgbClr val="EAEAEA"/>
            </a:solidFill>
            <a:ln w="9525">
              <a:noFill/>
              <a:miter lim="800000"/>
              <a:headEnd/>
              <a:tailEnd/>
            </a:ln>
          </p:spPr>
          <p:txBody>
            <a:bodyPr lIns="71762" tIns="35881" rIns="71762" bIns="35881"/>
            <a:lstStyle/>
            <a:p>
              <a:pPr algn="ctr"/>
              <a:r>
                <a:rPr lang="hu-HU" sz="1000" b="1"/>
                <a:t>BIOGEOSZFÉRA</a:t>
              </a:r>
              <a:endParaRPr lang="hu-HU"/>
            </a:p>
          </p:txBody>
        </p:sp>
        <p:sp>
          <p:nvSpPr>
            <p:cNvPr id="307229" name="Text Box 29"/>
            <p:cNvSpPr txBox="1">
              <a:spLocks noChangeArrowheads="1"/>
            </p:cNvSpPr>
            <p:nvPr/>
          </p:nvSpPr>
          <p:spPr bwMode="auto">
            <a:xfrm>
              <a:off x="5387" y="10900"/>
              <a:ext cx="1352" cy="432"/>
            </a:xfrm>
            <a:prstGeom prst="rect">
              <a:avLst/>
            </a:prstGeom>
            <a:solidFill>
              <a:srgbClr val="C0C0C0"/>
            </a:solidFill>
            <a:ln w="9525">
              <a:noFill/>
              <a:miter lim="800000"/>
              <a:headEnd/>
              <a:tailEnd/>
            </a:ln>
          </p:spPr>
          <p:txBody>
            <a:bodyPr lIns="71762" tIns="35881" rIns="71762" bIns="35881"/>
            <a:lstStyle/>
            <a:p>
              <a:pPr algn="ctr"/>
              <a:r>
                <a:rPr lang="hu-HU" sz="1000"/>
                <a:t>antroposzféra</a:t>
              </a:r>
              <a:endParaRPr lang="hu-HU"/>
            </a:p>
          </p:txBody>
        </p:sp>
        <p:sp>
          <p:nvSpPr>
            <p:cNvPr id="307230" name="Text Box 30"/>
            <p:cNvSpPr txBox="1">
              <a:spLocks noChangeArrowheads="1"/>
            </p:cNvSpPr>
            <p:nvPr/>
          </p:nvSpPr>
          <p:spPr bwMode="auto">
            <a:xfrm>
              <a:off x="8007" y="10894"/>
              <a:ext cx="1542" cy="508"/>
            </a:xfrm>
            <a:prstGeom prst="rect">
              <a:avLst/>
            </a:prstGeom>
            <a:solidFill>
              <a:srgbClr val="FFFFFF"/>
            </a:solidFill>
            <a:ln w="9525">
              <a:solidFill>
                <a:srgbClr val="000000"/>
              </a:solidFill>
              <a:miter lim="800000"/>
              <a:headEnd/>
              <a:tailEnd/>
            </a:ln>
          </p:spPr>
          <p:txBody>
            <a:bodyPr lIns="71762" tIns="35881" rIns="71762" bIns="35881"/>
            <a:lstStyle/>
            <a:p>
              <a:pPr algn="ctr"/>
              <a:r>
                <a:rPr lang="hu-HU" sz="1200" b="1"/>
                <a:t>KIMENET</a:t>
              </a:r>
              <a:endParaRPr lang="hu-HU"/>
            </a:p>
          </p:txBody>
        </p:sp>
        <p:sp>
          <p:nvSpPr>
            <p:cNvPr id="307231" name="AutoShape 31"/>
            <p:cNvSpPr>
              <a:spLocks noChangeArrowheads="1"/>
            </p:cNvSpPr>
            <p:nvPr/>
          </p:nvSpPr>
          <p:spPr bwMode="auto">
            <a:xfrm>
              <a:off x="3803" y="12772"/>
              <a:ext cx="4262" cy="72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FFFF"/>
            </a:solidFill>
            <a:ln w="9525">
              <a:solidFill>
                <a:srgbClr val="000000"/>
              </a:solidFill>
              <a:miter lim="800000"/>
              <a:headEnd/>
              <a:tailEnd/>
            </a:ln>
          </p:spPr>
          <p:txBody>
            <a:bodyPr/>
            <a:lstStyle/>
            <a:p>
              <a:endParaRPr lang="hu-HU"/>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539750" y="86916"/>
            <a:ext cx="8229600" cy="857250"/>
          </a:xfrm>
        </p:spPr>
        <p:txBody>
          <a:bodyPr>
            <a:normAutofit fontScale="90000"/>
          </a:bodyPr>
          <a:lstStyle/>
          <a:p>
            <a:r>
              <a:rPr lang="hu-HU" sz="2800" b="1"/>
              <a:t>Társadalmi metabolizmus interdiszciplináris megközelítése</a:t>
            </a:r>
            <a:r>
              <a:rPr lang="hu-HU" sz="2000" b="1"/>
              <a:t> </a:t>
            </a:r>
            <a:br>
              <a:rPr lang="hu-HU" sz="2000" b="1"/>
            </a:br>
            <a:r>
              <a:rPr lang="hu-HU" sz="1600" b="1"/>
              <a:t>(Fischer-Kowalski, 2003 nyomán)</a:t>
            </a:r>
          </a:p>
        </p:txBody>
      </p:sp>
      <p:sp>
        <p:nvSpPr>
          <p:cNvPr id="205828" name="Rectangle 4"/>
          <p:cNvSpPr>
            <a:spLocks noChangeArrowheads="1"/>
          </p:cNvSpPr>
          <p:nvPr/>
        </p:nvSpPr>
        <p:spPr bwMode="auto">
          <a:xfrm>
            <a:off x="0" y="0"/>
            <a:ext cx="184731" cy="300082"/>
          </a:xfrm>
          <a:prstGeom prst="rect">
            <a:avLst/>
          </a:prstGeom>
          <a:noFill/>
          <a:ln w="9525">
            <a:noFill/>
            <a:miter lim="800000"/>
            <a:headEnd/>
            <a:tailEnd/>
          </a:ln>
          <a:effectLst/>
        </p:spPr>
        <p:txBody>
          <a:bodyPr wrap="none" anchor="ctr">
            <a:spAutoFit/>
          </a:bodyPr>
          <a:lstStyle/>
          <a:p>
            <a:endParaRPr lang="hu-HU"/>
          </a:p>
        </p:txBody>
      </p:sp>
      <p:graphicFrame>
        <p:nvGraphicFramePr>
          <p:cNvPr id="205829" name="Object 5"/>
          <p:cNvGraphicFramePr>
            <a:graphicFrameLocks noChangeAspect="1"/>
          </p:cNvGraphicFramePr>
          <p:nvPr/>
        </p:nvGraphicFramePr>
        <p:xfrm>
          <a:off x="2339975" y="1168004"/>
          <a:ext cx="4337050" cy="3759994"/>
        </p:xfrm>
        <a:graphic>
          <a:graphicData uri="http://schemas.openxmlformats.org/presentationml/2006/ole">
            <mc:AlternateContent xmlns:mc="http://schemas.openxmlformats.org/markup-compatibility/2006">
              <mc:Choice xmlns:v="urn:schemas-microsoft-com:vml" Requires="v">
                <p:oleObj spid="_x0000_s1043" name="Photo Editor fénykép" r:id="rId3" imgW="10295238" imgH="11895238" progId="">
                  <p:embed/>
                </p:oleObj>
              </mc:Choice>
              <mc:Fallback>
                <p:oleObj name="Photo Editor fénykép" r:id="rId3" imgW="10295238" imgH="1189523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1168004"/>
                        <a:ext cx="4337050" cy="3759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2400" dirty="0" smtClean="0"/>
              <a:t>Lineáris városi metabolizmus vs. körforgásos</a:t>
            </a:r>
            <a:br>
              <a:rPr lang="hu-HU" sz="2400" dirty="0" smtClean="0"/>
            </a:br>
            <a:r>
              <a:rPr lang="hu-HU" sz="2400" dirty="0" smtClean="0"/>
              <a:t>Forrás: UNEP, </a:t>
            </a:r>
            <a:r>
              <a:rPr lang="hu-HU" sz="2400" dirty="0" err="1" smtClean="0"/>
              <a:t>Sustainability</a:t>
            </a:r>
            <a:r>
              <a:rPr lang="hu-HU" sz="2400" dirty="0" smtClean="0"/>
              <a:t> Institute, 2017</a:t>
            </a:r>
            <a:endParaRPr lang="hu-HU" sz="2400"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7745" y="1275606"/>
            <a:ext cx="413781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5679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Elemzési módszerek</a:t>
            </a:r>
            <a:endParaRPr lang="hu-HU" dirty="0"/>
          </a:p>
        </p:txBody>
      </p:sp>
      <p:sp>
        <p:nvSpPr>
          <p:cNvPr id="3" name="Tartalom helye 2"/>
          <p:cNvSpPr>
            <a:spLocks noGrp="1"/>
          </p:cNvSpPr>
          <p:nvPr>
            <p:ph idx="1"/>
          </p:nvPr>
        </p:nvSpPr>
        <p:spPr>
          <a:xfrm>
            <a:off x="1042988" y="824948"/>
            <a:ext cx="7705725" cy="4318552"/>
          </a:xfrm>
        </p:spPr>
        <p:txBody>
          <a:bodyPr>
            <a:noAutofit/>
          </a:bodyPr>
          <a:lstStyle/>
          <a:p>
            <a:pPr algn="just"/>
            <a:r>
              <a:rPr lang="hu-HU" sz="1600" dirty="0" smtClean="0">
                <a:latin typeface="Calibri" panose="020F0502020204030204" pitchFamily="34" charset="0"/>
                <a:cs typeface="Times New Roman" panose="02020603050405020304" pitchFamily="18" charset="0"/>
              </a:rPr>
              <a:t>Az </a:t>
            </a:r>
            <a:r>
              <a:rPr lang="hu-HU" sz="1600" b="1" dirty="0" smtClean="0">
                <a:latin typeface="Calibri" panose="020F0502020204030204" pitchFamily="34" charset="0"/>
                <a:cs typeface="Times New Roman" panose="02020603050405020304" pitchFamily="18" charset="0"/>
              </a:rPr>
              <a:t>anyagáram-elemzés (MFA) </a:t>
            </a:r>
            <a:r>
              <a:rPr lang="hu-HU" sz="1600" dirty="0" smtClean="0">
                <a:latin typeface="Calibri" panose="020F0502020204030204" pitchFamily="34" charset="0"/>
                <a:cs typeface="Times New Roman" panose="02020603050405020304" pitchFamily="18" charset="0"/>
              </a:rPr>
              <a:t>alapul szolgálhat az anyagáram-kezelési és </a:t>
            </a:r>
            <a:r>
              <a:rPr lang="hu-HU" sz="1600" dirty="0" err="1" smtClean="0">
                <a:latin typeface="Calibri" panose="020F0502020204030204" pitchFamily="34" charset="0"/>
                <a:cs typeface="Times New Roman" panose="02020603050405020304" pitchFamily="18" charset="0"/>
              </a:rPr>
              <a:t>dematerializációs</a:t>
            </a:r>
            <a:r>
              <a:rPr lang="hu-HU" sz="1600" dirty="0" smtClean="0">
                <a:latin typeface="Calibri" panose="020F0502020204030204" pitchFamily="34" charset="0"/>
                <a:cs typeface="Times New Roman" panose="02020603050405020304" pitchFamily="18" charset="0"/>
              </a:rPr>
              <a:t> stratégiák kidolgozásához regionális vagy városi szinten, és hozzájárulhat az állami környezetpolitikák meghatározásához</a:t>
            </a:r>
          </a:p>
          <a:p>
            <a:pPr algn="just"/>
            <a:r>
              <a:rPr lang="hu-HU" sz="1600" dirty="0" smtClean="0">
                <a:latin typeface="Calibri" panose="020F0502020204030204" pitchFamily="34" charset="0"/>
                <a:cs typeface="Times New Roman" panose="02020603050405020304" pitchFamily="18" charset="0"/>
              </a:rPr>
              <a:t>Az </a:t>
            </a:r>
            <a:r>
              <a:rPr lang="hu-HU" sz="1600" b="1" dirty="0" smtClean="0">
                <a:latin typeface="Calibri" panose="020F0502020204030204" pitchFamily="34" charset="0"/>
                <a:cs typeface="Times New Roman" panose="02020603050405020304" pitchFamily="18" charset="0"/>
              </a:rPr>
              <a:t>input-output elemzés </a:t>
            </a:r>
            <a:r>
              <a:rPr lang="hu-HU" sz="1600" dirty="0" smtClean="0">
                <a:latin typeface="Calibri" panose="020F0502020204030204" pitchFamily="34" charset="0"/>
                <a:cs typeface="Times New Roman" panose="02020603050405020304" pitchFamily="18" charset="0"/>
              </a:rPr>
              <a:t>a gazdasági szektorok közötti anyagáramokat értékeli, nyomon követve a termék és </a:t>
            </a:r>
            <a:r>
              <a:rPr lang="hu-HU" sz="1600" dirty="0" err="1" smtClean="0">
                <a:latin typeface="Calibri" panose="020F0502020204030204" pitchFamily="34" charset="0"/>
                <a:cs typeface="Times New Roman" panose="02020603050405020304" pitchFamily="18" charset="0"/>
              </a:rPr>
              <a:t>szektorspecifikus</a:t>
            </a:r>
            <a:r>
              <a:rPr lang="hu-HU" sz="1600" dirty="0" smtClean="0">
                <a:latin typeface="Calibri" panose="020F0502020204030204" pitchFamily="34" charset="0"/>
                <a:cs typeface="Times New Roman" panose="02020603050405020304" pitchFamily="18" charset="0"/>
              </a:rPr>
              <a:t> erőforrás-áramlásokat</a:t>
            </a:r>
          </a:p>
          <a:p>
            <a:pPr algn="just"/>
            <a:r>
              <a:rPr lang="hu-HU" sz="1600" dirty="0" smtClean="0">
                <a:latin typeface="Calibri" panose="020F0502020204030204" pitchFamily="34" charset="0"/>
                <a:cs typeface="Times New Roman" panose="02020603050405020304" pitchFamily="18" charset="0"/>
              </a:rPr>
              <a:t>Az </a:t>
            </a:r>
            <a:r>
              <a:rPr lang="hu-HU" sz="1600" b="1" dirty="0" smtClean="0">
                <a:latin typeface="Calibri" panose="020F0502020204030204" pitchFamily="34" charset="0"/>
                <a:cs typeface="Times New Roman" panose="02020603050405020304" pitchFamily="18" charset="0"/>
              </a:rPr>
              <a:t>ökológiai lábnyom elemzés </a:t>
            </a:r>
            <a:r>
              <a:rPr lang="hu-HU" sz="1600" dirty="0" smtClean="0">
                <a:latin typeface="Calibri" panose="020F0502020204030204" pitchFamily="34" charset="0"/>
                <a:cs typeface="Times New Roman" panose="02020603050405020304" pitchFamily="18" charset="0"/>
              </a:rPr>
              <a:t>konvertálja a lakossági erőforrás-fogyasztást egyetlen </a:t>
            </a:r>
            <a:r>
              <a:rPr lang="hu-HU" sz="1600" dirty="0" smtClean="0">
                <a:latin typeface="Calibri" panose="020F0502020204030204" pitchFamily="34" charset="0"/>
                <a:cs typeface="Times New Roman" panose="02020603050405020304" pitchFamily="18" charset="0"/>
              </a:rPr>
              <a:t>indikátorba </a:t>
            </a:r>
            <a:r>
              <a:rPr lang="hu-HU" sz="1600" dirty="0" smtClean="0">
                <a:latin typeface="Calibri" panose="020F0502020204030204" pitchFamily="34" charset="0"/>
                <a:cs typeface="Times New Roman" panose="02020603050405020304" pitchFamily="18" charset="0"/>
              </a:rPr>
              <a:t>(mekkora földterület kell a lakosság igényeinek kielégítéséhez)</a:t>
            </a:r>
          </a:p>
          <a:p>
            <a:pPr algn="just"/>
            <a:r>
              <a:rPr lang="hu-HU" sz="1600" dirty="0" smtClean="0">
                <a:latin typeface="Calibri" panose="020F0502020204030204" pitchFamily="34" charset="0"/>
                <a:cs typeface="Times New Roman" panose="02020603050405020304" pitchFamily="18" charset="0"/>
              </a:rPr>
              <a:t>Az </a:t>
            </a:r>
            <a:r>
              <a:rPr lang="hu-HU" sz="1600" b="1" dirty="0" smtClean="0">
                <a:latin typeface="Calibri" panose="020F0502020204030204" pitchFamily="34" charset="0"/>
                <a:cs typeface="Times New Roman" panose="02020603050405020304" pitchFamily="18" charset="0"/>
              </a:rPr>
              <a:t>életciklus-elemzés (LFA)</a:t>
            </a:r>
            <a:r>
              <a:rPr lang="hu-HU" sz="1600" dirty="0" smtClean="0">
                <a:latin typeface="Calibri" panose="020F0502020204030204" pitchFamily="34" charset="0"/>
                <a:cs typeface="Times New Roman" panose="02020603050405020304" pitchFamily="18" charset="0"/>
              </a:rPr>
              <a:t> </a:t>
            </a:r>
            <a:r>
              <a:rPr lang="hu-HU" sz="1600" dirty="0" smtClean="0">
                <a:latin typeface="Calibri" panose="020F0502020204030204" pitchFamily="34" charset="0"/>
                <a:cs typeface="Times New Roman" panose="02020603050405020304" pitchFamily="18" charset="0"/>
              </a:rPr>
              <a:t>értékes eszköz, amikor különböző termékek és folyamatok környezeti hatásait vizsgáljuk.</a:t>
            </a:r>
          </a:p>
          <a:p>
            <a:pPr algn="just"/>
            <a:r>
              <a:rPr lang="hu-HU" sz="1600" dirty="0" smtClean="0">
                <a:latin typeface="Calibri" panose="020F0502020204030204" pitchFamily="34" charset="0"/>
                <a:cs typeface="Times New Roman" panose="02020603050405020304" pitchFamily="18" charset="0"/>
              </a:rPr>
              <a:t>A </a:t>
            </a:r>
            <a:r>
              <a:rPr lang="hu-HU" sz="1600" b="1" dirty="0" smtClean="0">
                <a:latin typeface="Calibri" panose="020F0502020204030204" pitchFamily="34" charset="0"/>
                <a:cs typeface="Times New Roman" panose="02020603050405020304" pitchFamily="18" charset="0"/>
              </a:rPr>
              <a:t>rendszerdinamika</a:t>
            </a:r>
            <a:r>
              <a:rPr lang="hu-HU" sz="1600" dirty="0" smtClean="0">
                <a:latin typeface="Calibri" panose="020F0502020204030204" pitchFamily="34" charset="0"/>
                <a:cs typeface="Times New Roman" panose="02020603050405020304" pitchFamily="18" charset="0"/>
              </a:rPr>
              <a:t> elegyíti a kvalitatív és kvantitatív elemzést, a kapcsolati rendszereken alapul és hatékony lehet az adatszegény környezetben hatékony modellek alkalmazására.</a:t>
            </a:r>
          </a:p>
          <a:p>
            <a:pPr algn="just"/>
            <a:r>
              <a:rPr lang="hu-HU" sz="1600" b="1" dirty="0" smtClean="0">
                <a:latin typeface="Calibri" panose="020F0502020204030204" pitchFamily="34" charset="0"/>
                <a:cs typeface="Times New Roman" panose="02020603050405020304" pitchFamily="18" charset="0"/>
              </a:rPr>
              <a:t>Szereplőkön alapuló </a:t>
            </a:r>
            <a:r>
              <a:rPr lang="hu-HU" sz="1600" dirty="0" smtClean="0">
                <a:latin typeface="Calibri" panose="020F0502020204030204" pitchFamily="34" charset="0"/>
                <a:cs typeface="Times New Roman" panose="02020603050405020304" pitchFamily="18" charset="0"/>
              </a:rPr>
              <a:t>modellek, az interakciók elemzése </a:t>
            </a:r>
            <a:r>
              <a:rPr lang="hu-HU" sz="1600" dirty="0" err="1" smtClean="0">
                <a:latin typeface="Calibri" panose="020F0502020204030204" pitchFamily="34" charset="0"/>
                <a:cs typeface="Times New Roman" panose="02020603050405020304" pitchFamily="18" charset="0"/>
              </a:rPr>
              <a:t>mikroszinten</a:t>
            </a:r>
            <a:endParaRPr lang="hu-HU" sz="1600" dirty="0" smtClean="0">
              <a:latin typeface="Calibri" panose="020F0502020204030204" pitchFamily="34" charset="0"/>
              <a:cs typeface="Times New Roman" panose="02020603050405020304" pitchFamily="18" charset="0"/>
            </a:endParaRPr>
          </a:p>
          <a:p>
            <a:pPr algn="just"/>
            <a:r>
              <a:rPr lang="hu-HU" sz="1600" dirty="0" smtClean="0">
                <a:latin typeface="Calibri" panose="020F0502020204030204" pitchFamily="34" charset="0"/>
                <a:cs typeface="Times New Roman" panose="02020603050405020304" pitchFamily="18" charset="0"/>
              </a:rPr>
              <a:t>A </a:t>
            </a:r>
            <a:r>
              <a:rPr lang="hu-HU" sz="1600" b="1" dirty="0" smtClean="0">
                <a:latin typeface="Calibri" panose="020F0502020204030204" pitchFamily="34" charset="0"/>
                <a:cs typeface="Times New Roman" panose="02020603050405020304" pitchFamily="18" charset="0"/>
              </a:rPr>
              <a:t>városi metabolizmus </a:t>
            </a:r>
            <a:r>
              <a:rPr lang="hu-HU" sz="1600" dirty="0" smtClean="0">
                <a:latin typeface="Calibri" panose="020F0502020204030204" pitchFamily="34" charset="0"/>
                <a:cs typeface="Times New Roman" panose="02020603050405020304" pitchFamily="18" charset="0"/>
              </a:rPr>
              <a:t>metafora kiterjesztése több területre, amelyeket nem lehet teljes mértékben a hagyományos módszerekkel vizsgálni.</a:t>
            </a:r>
            <a:endParaRPr lang="hu-HU" sz="16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77948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Városi metabolizmus esettanulmányok térképe (</a:t>
            </a:r>
            <a:r>
              <a:rPr lang="hu-HU" smtClean="0"/>
              <a:t>165), UNEP,2017</a:t>
            </a:r>
            <a:endParaRPr lang="hu-HU"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15719"/>
            <a:ext cx="8229600" cy="316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848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elmélettől a megvalósításig</a:t>
            </a:r>
            <a:endParaRPr lang="hu-HU" dirty="0"/>
          </a:p>
        </p:txBody>
      </p:sp>
      <p:sp>
        <p:nvSpPr>
          <p:cNvPr id="3" name="Tartalom helye 2"/>
          <p:cNvSpPr>
            <a:spLocks noGrp="1"/>
          </p:cNvSpPr>
          <p:nvPr>
            <p:ph idx="1"/>
          </p:nvPr>
        </p:nvSpPr>
        <p:spPr>
          <a:xfrm>
            <a:off x="1042988" y="705678"/>
            <a:ext cx="7705725" cy="4562061"/>
          </a:xfrm>
        </p:spPr>
        <p:txBody>
          <a:bodyPr>
            <a:noAutofit/>
          </a:bodyPr>
          <a:lstStyle/>
          <a:p>
            <a:r>
              <a:rPr lang="hu-HU" sz="1800" dirty="0" smtClean="0">
                <a:latin typeface="Calibri" panose="020F0502020204030204" pitchFamily="34" charset="0"/>
                <a:cs typeface="Times New Roman" panose="02020603050405020304" pitchFamily="18" charset="0"/>
              </a:rPr>
              <a:t>A </a:t>
            </a:r>
            <a:r>
              <a:rPr lang="hu-HU" sz="1800" b="1" dirty="0" smtClean="0">
                <a:latin typeface="Calibri" panose="020F0502020204030204" pitchFamily="34" charset="0"/>
                <a:cs typeface="Times New Roman" panose="02020603050405020304" pitchFamily="18" charset="0"/>
              </a:rPr>
              <a:t>városi metabolizmus </a:t>
            </a:r>
            <a:r>
              <a:rPr lang="hu-HU" sz="1800" dirty="0" smtClean="0">
                <a:latin typeface="Calibri" panose="020F0502020204030204" pitchFamily="34" charset="0"/>
                <a:cs typeface="Times New Roman" panose="02020603050405020304" pitchFamily="18" charset="0"/>
              </a:rPr>
              <a:t>összetett és dinamikus </a:t>
            </a:r>
            <a:r>
              <a:rPr lang="hu-HU" sz="1800" b="1" dirty="0" smtClean="0">
                <a:latin typeface="Calibri" panose="020F0502020204030204" pitchFamily="34" charset="0"/>
                <a:cs typeface="Times New Roman" panose="02020603050405020304" pitchFamily="18" charset="0"/>
              </a:rPr>
              <a:t>kölcsönkapcsolatok</a:t>
            </a:r>
            <a:r>
              <a:rPr lang="hu-HU" sz="1800" dirty="0" smtClean="0">
                <a:latin typeface="Calibri" panose="020F0502020204030204" pitchFamily="34" charset="0"/>
                <a:cs typeface="Times New Roman" panose="02020603050405020304" pitchFamily="18" charset="0"/>
              </a:rPr>
              <a:t> eredménye</a:t>
            </a:r>
          </a:p>
          <a:p>
            <a:r>
              <a:rPr lang="hu-HU" sz="1800" dirty="0" smtClean="0">
                <a:latin typeface="Calibri" panose="020F0502020204030204" pitchFamily="34" charset="0"/>
                <a:cs typeface="Times New Roman" panose="02020603050405020304" pitchFamily="18" charset="0"/>
              </a:rPr>
              <a:t>Szükséges teendők</a:t>
            </a:r>
          </a:p>
          <a:p>
            <a:r>
              <a:rPr lang="hu-HU" sz="1800" dirty="0" smtClean="0">
                <a:latin typeface="Calibri" panose="020F0502020204030204" pitchFamily="34" charset="0"/>
                <a:cs typeface="Times New Roman" panose="02020603050405020304" pitchFamily="18" charset="0"/>
              </a:rPr>
              <a:t>A hagyományos </a:t>
            </a:r>
            <a:r>
              <a:rPr lang="hu-HU" sz="1800" b="1" dirty="0" smtClean="0">
                <a:latin typeface="Calibri" panose="020F0502020204030204" pitchFamily="34" charset="0"/>
                <a:cs typeface="Times New Roman" panose="02020603050405020304" pitchFamily="18" charset="0"/>
              </a:rPr>
              <a:t>top-down </a:t>
            </a:r>
            <a:r>
              <a:rPr lang="hu-HU" sz="1800" dirty="0" smtClean="0">
                <a:latin typeface="Calibri" panose="020F0502020204030204" pitchFamily="34" charset="0"/>
                <a:cs typeface="Times New Roman" panose="02020603050405020304" pitchFamily="18" charset="0"/>
              </a:rPr>
              <a:t>megközelítések elegyítése </a:t>
            </a:r>
            <a:r>
              <a:rPr lang="hu-HU" sz="1800" b="1" dirty="0" err="1" smtClean="0">
                <a:latin typeface="Calibri" panose="020F0502020204030204" pitchFamily="34" charset="0"/>
                <a:cs typeface="Times New Roman" panose="02020603050405020304" pitchFamily="18" charset="0"/>
              </a:rPr>
              <a:t>bottom-up</a:t>
            </a:r>
            <a:r>
              <a:rPr lang="hu-HU" sz="1800" b="1" dirty="0" smtClean="0">
                <a:latin typeface="Calibri" panose="020F0502020204030204" pitchFamily="34" charset="0"/>
                <a:cs typeface="Times New Roman" panose="02020603050405020304" pitchFamily="18" charset="0"/>
              </a:rPr>
              <a:t> </a:t>
            </a:r>
            <a:r>
              <a:rPr lang="hu-HU" sz="1800" dirty="0" smtClean="0">
                <a:latin typeface="Calibri" panose="020F0502020204030204" pitchFamily="34" charset="0"/>
                <a:cs typeface="Times New Roman" panose="02020603050405020304" pitchFamily="18" charset="0"/>
              </a:rPr>
              <a:t>megközelítésekkel (az adathiány leküzdése)</a:t>
            </a:r>
            <a:endParaRPr lang="hu-HU" sz="1800" dirty="0">
              <a:latin typeface="Calibri" panose="020F0502020204030204" pitchFamily="34" charset="0"/>
              <a:cs typeface="Times New Roman" panose="02020603050405020304" pitchFamily="18" charset="0"/>
            </a:endParaRPr>
          </a:p>
          <a:p>
            <a:r>
              <a:rPr lang="hu-HU" sz="1800" dirty="0" smtClean="0">
                <a:latin typeface="Calibri" panose="020F0502020204030204" pitchFamily="34" charset="0"/>
                <a:cs typeface="Times New Roman" panose="02020603050405020304" pitchFamily="18" charset="0"/>
              </a:rPr>
              <a:t>A </a:t>
            </a:r>
            <a:r>
              <a:rPr lang="hu-HU" sz="1800" b="1" dirty="0" smtClean="0">
                <a:latin typeface="Calibri" panose="020F0502020204030204" pitchFamily="34" charset="0"/>
                <a:cs typeface="Times New Roman" panose="02020603050405020304" pitchFamily="18" charset="0"/>
              </a:rPr>
              <a:t>térbeli és időbeli </a:t>
            </a:r>
            <a:r>
              <a:rPr lang="hu-HU" sz="1800" dirty="0" smtClean="0">
                <a:latin typeface="Calibri" panose="020F0502020204030204" pitchFamily="34" charset="0"/>
                <a:cs typeface="Times New Roman" panose="02020603050405020304" pitchFamily="18" charset="0"/>
              </a:rPr>
              <a:t>kérdések összekapcsolása a városi metabolizmus elemzésekben</a:t>
            </a:r>
            <a:endParaRPr lang="en-US" sz="1800" dirty="0">
              <a:latin typeface="Calibri" panose="020F0502020204030204" pitchFamily="34" charset="0"/>
              <a:cs typeface="Times New Roman" panose="02020603050405020304" pitchFamily="18" charset="0"/>
            </a:endParaRPr>
          </a:p>
          <a:p>
            <a:r>
              <a:rPr lang="hu-HU" sz="1800" dirty="0" smtClean="0">
                <a:latin typeface="Calibri" panose="020F0502020204030204" pitchFamily="34" charset="0"/>
                <a:cs typeface="Times New Roman" panose="02020603050405020304" pitchFamily="18" charset="0"/>
              </a:rPr>
              <a:t>Különböző szintű elemzések közötti összekapcsolás mind a városi metabolizmus elemzésekben, mind a </a:t>
            </a:r>
            <a:r>
              <a:rPr lang="hu-HU" sz="1800" b="1" dirty="0" smtClean="0">
                <a:latin typeface="Calibri" panose="020F0502020204030204" pitchFamily="34" charset="0"/>
                <a:cs typeface="Times New Roman" panose="02020603050405020304" pitchFamily="18" charset="0"/>
              </a:rPr>
              <a:t>területi tervezésben</a:t>
            </a:r>
            <a:endParaRPr lang="hu-HU" sz="1800" b="1" dirty="0">
              <a:latin typeface="Calibri" panose="020F0502020204030204" pitchFamily="34" charset="0"/>
              <a:cs typeface="Times New Roman" panose="02020603050405020304" pitchFamily="18" charset="0"/>
            </a:endParaRPr>
          </a:p>
          <a:p>
            <a:r>
              <a:rPr lang="hu-HU" sz="1800" dirty="0" smtClean="0">
                <a:latin typeface="Calibri" panose="020F0502020204030204" pitchFamily="34" charset="0"/>
                <a:cs typeface="Times New Roman" panose="02020603050405020304" pitchFamily="18" charset="0"/>
              </a:rPr>
              <a:t>A </a:t>
            </a:r>
            <a:r>
              <a:rPr lang="hu-HU" sz="1800" b="1" dirty="0" err="1" smtClean="0">
                <a:latin typeface="Calibri" panose="020F0502020204030204" pitchFamily="34" charset="0"/>
                <a:cs typeface="Times New Roman" panose="02020603050405020304" pitchFamily="18" charset="0"/>
              </a:rPr>
              <a:t>transzdiszciplináris</a:t>
            </a:r>
            <a:r>
              <a:rPr lang="hu-HU" sz="1800" b="1" dirty="0" smtClean="0">
                <a:latin typeface="Calibri" panose="020F0502020204030204" pitchFamily="34" charset="0"/>
                <a:cs typeface="Times New Roman" panose="02020603050405020304" pitchFamily="18" charset="0"/>
              </a:rPr>
              <a:t> </a:t>
            </a:r>
            <a:r>
              <a:rPr lang="hu-HU" sz="1800" b="1" dirty="0" smtClean="0">
                <a:latin typeface="Calibri" panose="020F0502020204030204" pitchFamily="34" charset="0"/>
                <a:cs typeface="Times New Roman" panose="02020603050405020304" pitchFamily="18" charset="0"/>
              </a:rPr>
              <a:t>megközelítés </a:t>
            </a:r>
            <a:r>
              <a:rPr lang="hu-HU" sz="1800" dirty="0" smtClean="0">
                <a:latin typeface="Calibri" panose="020F0502020204030204" pitchFamily="34" charset="0"/>
                <a:cs typeface="Times New Roman" panose="02020603050405020304" pitchFamily="18" charset="0"/>
              </a:rPr>
              <a:t>alkalmazása, ahol a társadalommal együtt-tervezés folyik és az értékelés nem egyszeri esemény</a:t>
            </a:r>
            <a:endParaRPr lang="en-US" sz="1800" dirty="0">
              <a:latin typeface="Calibri" panose="020F0502020204030204" pitchFamily="34" charset="0"/>
              <a:cs typeface="Times New Roman" panose="02020603050405020304" pitchFamily="18" charset="0"/>
            </a:endParaRPr>
          </a:p>
          <a:p>
            <a:r>
              <a:rPr lang="hu-HU" sz="1800" dirty="0" smtClean="0">
                <a:latin typeface="Calibri" panose="020F0502020204030204" pitchFamily="34" charset="0"/>
                <a:cs typeface="Times New Roman" panose="02020603050405020304" pitchFamily="18" charset="0"/>
              </a:rPr>
              <a:t>A </a:t>
            </a:r>
            <a:r>
              <a:rPr lang="hu-HU" sz="1800" b="1" dirty="0" smtClean="0">
                <a:latin typeface="Calibri" panose="020F0502020204030204" pitchFamily="34" charset="0"/>
                <a:cs typeface="Times New Roman" panose="02020603050405020304" pitchFamily="18" charset="0"/>
              </a:rPr>
              <a:t>rendszerdinamikai modellezés </a:t>
            </a:r>
            <a:r>
              <a:rPr lang="hu-HU" sz="1800" dirty="0" smtClean="0">
                <a:latin typeface="Calibri" panose="020F0502020204030204" pitchFamily="34" charset="0"/>
                <a:cs typeface="Times New Roman" panose="02020603050405020304" pitchFamily="18" charset="0"/>
              </a:rPr>
              <a:t>támogatása összetett és dinamikus kölcsönkapcsolatok vizsgálatára, amelyek a városi metabolizmus fizikai és társadalmi folyamataiban léteznek. Az értékelés eredményeinek felhasználása a várostervezésben és a beavatkozások tervezésében.</a:t>
            </a:r>
            <a:endParaRPr lang="hu-HU" sz="1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9584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EU körforgásos gazdaság</a:t>
            </a:r>
            <a:endParaRPr lang="hu-HU" dirty="0"/>
          </a:p>
        </p:txBody>
      </p:sp>
      <p:sp>
        <p:nvSpPr>
          <p:cNvPr id="3" name="Tartalom helye 2"/>
          <p:cNvSpPr>
            <a:spLocks noGrp="1"/>
          </p:cNvSpPr>
          <p:nvPr>
            <p:ph idx="1"/>
          </p:nvPr>
        </p:nvSpPr>
        <p:spPr>
          <a:xfrm>
            <a:off x="1042988" y="954157"/>
            <a:ext cx="7705725" cy="3525768"/>
          </a:xfrm>
        </p:spPr>
        <p:txBody>
          <a:bodyPr>
            <a:normAutofit fontScale="92500"/>
          </a:bodyPr>
          <a:lstStyle/>
          <a:p>
            <a:r>
              <a:rPr lang="hu-HU" dirty="0"/>
              <a:t>Az anyagkörforgás </a:t>
            </a:r>
            <a:r>
              <a:rPr lang="hu-HU" dirty="0" smtClean="0"/>
              <a:t>megvalósítása cselekvési terv (</a:t>
            </a:r>
            <a:r>
              <a:rPr lang="en-US" dirty="0"/>
              <a:t>Closing the loop - An EU action plan for the Circular </a:t>
            </a:r>
            <a:r>
              <a:rPr lang="en-US" dirty="0" smtClean="0"/>
              <a:t>Economy</a:t>
            </a:r>
            <a:r>
              <a:rPr lang="hu-HU" dirty="0" smtClean="0"/>
              <a:t>, 2015. december)</a:t>
            </a:r>
          </a:p>
          <a:p>
            <a:r>
              <a:rPr lang="hu-HU" dirty="0" smtClean="0"/>
              <a:t>Fő cél: </a:t>
            </a:r>
            <a:r>
              <a:rPr lang="hu-HU" dirty="0"/>
              <a:t>fenntartható, </a:t>
            </a:r>
            <a:r>
              <a:rPr lang="hu-HU" dirty="0" err="1"/>
              <a:t>karbonszegény</a:t>
            </a:r>
            <a:r>
              <a:rPr lang="hu-HU" dirty="0"/>
              <a:t>, erőforrás-hatékony és versenyképes </a:t>
            </a:r>
            <a:r>
              <a:rPr lang="hu-HU" dirty="0" smtClean="0"/>
              <a:t>gazdaság (2030 SDG 12)</a:t>
            </a:r>
          </a:p>
          <a:p>
            <a:pPr lvl="1"/>
            <a:r>
              <a:rPr lang="hu-HU" dirty="0" smtClean="0"/>
              <a:t>Termelés</a:t>
            </a:r>
          </a:p>
          <a:p>
            <a:pPr marL="342900" lvl="1" indent="0">
              <a:buNone/>
            </a:pPr>
            <a:r>
              <a:rPr lang="hu-HU" dirty="0" smtClean="0"/>
              <a:t>	Terméktervezés</a:t>
            </a:r>
            <a:endParaRPr lang="hu-HU" dirty="0" smtClean="0"/>
          </a:p>
          <a:p>
            <a:pPr marL="342900" lvl="1" indent="0">
              <a:buNone/>
            </a:pPr>
            <a:r>
              <a:rPr lang="hu-HU" dirty="0" smtClean="0"/>
              <a:t>	Termelési folyamatok</a:t>
            </a:r>
          </a:p>
          <a:p>
            <a:pPr marL="342900" lvl="1" indent="0">
              <a:buNone/>
            </a:pPr>
            <a:r>
              <a:rPr lang="hu-HU" dirty="0" smtClean="0"/>
              <a:t>Fogyasztás</a:t>
            </a:r>
            <a:endParaRPr lang="hu-HU" dirty="0"/>
          </a:p>
          <a:p>
            <a:pPr marL="342900" lvl="1" indent="0">
              <a:buNone/>
            </a:pPr>
            <a:r>
              <a:rPr lang="hu-HU" dirty="0" smtClean="0"/>
              <a:t>Hulladékgazdálkodás</a:t>
            </a:r>
            <a:endParaRPr lang="hu-HU" dirty="0"/>
          </a:p>
          <a:p>
            <a:pPr marL="342900" lvl="1" indent="0">
              <a:buNone/>
            </a:pPr>
            <a:r>
              <a:rPr lang="hu-HU" dirty="0" smtClean="0"/>
              <a:t>Hulladékból </a:t>
            </a:r>
            <a:r>
              <a:rPr lang="hu-HU" dirty="0" smtClean="0"/>
              <a:t>erőforrás (másodnyersanyagok, víz)</a:t>
            </a:r>
          </a:p>
          <a:p>
            <a:pPr marL="457200" lvl="1" indent="0">
              <a:buNone/>
            </a:pPr>
            <a:endParaRPr lang="hu-HU" dirty="0"/>
          </a:p>
        </p:txBody>
      </p:sp>
    </p:spTree>
    <p:extLst>
      <p:ext uri="{BB962C8B-B14F-4D97-AF65-F5344CB8AC3E}">
        <p14:creationId xmlns:p14="http://schemas.microsoft.com/office/powerpoint/2010/main" val="3183908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EU körforgásos gazdaság</a:t>
            </a:r>
          </a:p>
        </p:txBody>
      </p:sp>
      <p:sp>
        <p:nvSpPr>
          <p:cNvPr id="3" name="Tartalom helye 2"/>
          <p:cNvSpPr>
            <a:spLocks noGrp="1"/>
          </p:cNvSpPr>
          <p:nvPr>
            <p:ph idx="1"/>
          </p:nvPr>
        </p:nvSpPr>
        <p:spPr>
          <a:xfrm>
            <a:off x="1042988" y="824948"/>
            <a:ext cx="7705725" cy="3654977"/>
          </a:xfrm>
        </p:spPr>
        <p:txBody>
          <a:bodyPr>
            <a:normAutofit/>
          </a:bodyPr>
          <a:lstStyle/>
          <a:p>
            <a:r>
              <a:rPr lang="hu-HU" sz="2400" dirty="0"/>
              <a:t>Prioritási </a:t>
            </a:r>
            <a:r>
              <a:rPr lang="hu-HU" sz="2400" dirty="0" smtClean="0"/>
              <a:t>területek</a:t>
            </a:r>
          </a:p>
          <a:p>
            <a:pPr lvl="1"/>
            <a:r>
              <a:rPr lang="hu-HU" sz="2400" dirty="0" smtClean="0"/>
              <a:t>Műanyagok (újrafeldolgozás 25%)</a:t>
            </a:r>
          </a:p>
          <a:p>
            <a:pPr lvl="1"/>
            <a:r>
              <a:rPr lang="hu-HU" sz="2400" dirty="0" smtClean="0"/>
              <a:t>Élelmiszer-hulladék</a:t>
            </a:r>
          </a:p>
          <a:p>
            <a:pPr lvl="1"/>
            <a:r>
              <a:rPr lang="hu-HU" sz="2400" dirty="0"/>
              <a:t>Kritikus fontosságú </a:t>
            </a:r>
            <a:r>
              <a:rPr lang="hu-HU" sz="2400" dirty="0" smtClean="0"/>
              <a:t>nyersanyagok (27 anyag)</a:t>
            </a:r>
          </a:p>
          <a:p>
            <a:pPr lvl="1"/>
            <a:r>
              <a:rPr lang="hu-HU" sz="2400" dirty="0" smtClean="0"/>
              <a:t>Építkezési </a:t>
            </a:r>
            <a:r>
              <a:rPr lang="hu-HU" sz="2400" dirty="0"/>
              <a:t>és </a:t>
            </a:r>
            <a:r>
              <a:rPr lang="hu-HU" sz="2400" dirty="0" smtClean="0"/>
              <a:t>bontási hulladék</a:t>
            </a:r>
            <a:endParaRPr lang="hu-HU" sz="2400" dirty="0" smtClean="0"/>
          </a:p>
          <a:p>
            <a:pPr lvl="1"/>
            <a:r>
              <a:rPr lang="hu-HU" sz="2400" dirty="0"/>
              <a:t>Biomassza és </a:t>
            </a:r>
            <a:r>
              <a:rPr lang="hu-HU" sz="2400" dirty="0" err="1"/>
              <a:t>bioalapú</a:t>
            </a:r>
            <a:r>
              <a:rPr lang="hu-HU" sz="2400" dirty="0"/>
              <a:t> </a:t>
            </a:r>
            <a:r>
              <a:rPr lang="hu-HU" sz="2400" dirty="0" smtClean="0"/>
              <a:t>termékek</a:t>
            </a:r>
          </a:p>
          <a:p>
            <a:pPr marL="457200" lvl="1" indent="0">
              <a:buNone/>
            </a:pPr>
            <a:r>
              <a:rPr lang="hu-HU" sz="2400" dirty="0"/>
              <a:t>Innováció, beruházás és egyéb horizontális </a:t>
            </a:r>
            <a:r>
              <a:rPr lang="hu-HU" sz="2400" dirty="0" smtClean="0"/>
              <a:t>intézkedések</a:t>
            </a:r>
          </a:p>
          <a:p>
            <a:pPr marL="457200" lvl="1" indent="0">
              <a:buNone/>
            </a:pPr>
            <a:r>
              <a:rPr lang="hu-HU" sz="2400" dirty="0"/>
              <a:t>A körforgásos gazdaság felé tett előrehaladás figyelemmel </a:t>
            </a:r>
            <a:r>
              <a:rPr lang="hu-HU" sz="2400" dirty="0" smtClean="0"/>
              <a:t>kísérése (indikátorok, eredménytáblák)</a:t>
            </a:r>
            <a:endParaRPr lang="hu-HU" sz="2400" dirty="0"/>
          </a:p>
        </p:txBody>
      </p:sp>
    </p:spTree>
    <p:extLst>
      <p:ext uri="{BB962C8B-B14F-4D97-AF65-F5344CB8AC3E}">
        <p14:creationId xmlns:p14="http://schemas.microsoft.com/office/powerpoint/2010/main" val="4108508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EU hulladékszabályozás felülvizsgálata</a:t>
            </a:r>
            <a:endParaRPr lang="hu-HU" dirty="0"/>
          </a:p>
        </p:txBody>
      </p:sp>
      <p:sp>
        <p:nvSpPr>
          <p:cNvPr id="3" name="Tartalom helye 2"/>
          <p:cNvSpPr>
            <a:spLocks noGrp="1"/>
          </p:cNvSpPr>
          <p:nvPr>
            <p:ph idx="1"/>
          </p:nvPr>
        </p:nvSpPr>
        <p:spPr>
          <a:xfrm>
            <a:off x="1042988" y="785191"/>
            <a:ext cx="7705725" cy="3694734"/>
          </a:xfrm>
        </p:spPr>
        <p:txBody>
          <a:bodyPr>
            <a:normAutofit fontScale="47500" lnSpcReduction="20000"/>
          </a:bodyPr>
          <a:lstStyle/>
          <a:p>
            <a:pPr>
              <a:buNone/>
            </a:pPr>
            <a:endParaRPr lang="hu-HU" dirty="0"/>
          </a:p>
          <a:p>
            <a:pPr marL="0" indent="0">
              <a:buNone/>
            </a:pPr>
            <a:r>
              <a:rPr lang="hu-HU" sz="5100" dirty="0" smtClean="0">
                <a:latin typeface="Calibri" panose="020F0502020204030204" pitchFamily="34" charset="0"/>
                <a:cs typeface="Times New Roman" panose="02020603050405020304" pitchFamily="18" charset="0"/>
              </a:rPr>
              <a:t>Célok </a:t>
            </a:r>
            <a:endParaRPr lang="hu-HU" sz="5100" dirty="0">
              <a:latin typeface="Calibri" panose="020F0502020204030204" pitchFamily="34" charset="0"/>
              <a:cs typeface="Times New Roman" panose="02020603050405020304" pitchFamily="18" charset="0"/>
            </a:endParaRPr>
          </a:p>
          <a:p>
            <a:r>
              <a:rPr lang="hu-HU" sz="5100" dirty="0" smtClean="0">
                <a:latin typeface="Calibri" panose="020F0502020204030204" pitchFamily="34" charset="0"/>
                <a:cs typeface="Times New Roman" panose="02020603050405020304" pitchFamily="18" charset="0"/>
              </a:rPr>
              <a:t>A települési hulladék újrahasznosítása 65% 2030-ig</a:t>
            </a:r>
          </a:p>
          <a:p>
            <a:endParaRPr lang="hu-HU" sz="5100" dirty="0" smtClean="0">
              <a:latin typeface="Calibri" panose="020F0502020204030204" pitchFamily="34" charset="0"/>
              <a:cs typeface="Times New Roman" panose="02020603050405020304" pitchFamily="18" charset="0"/>
            </a:endParaRPr>
          </a:p>
          <a:p>
            <a:r>
              <a:rPr lang="hu-HU" sz="5100" dirty="0" smtClean="0">
                <a:latin typeface="Calibri" panose="020F0502020204030204" pitchFamily="34" charset="0"/>
                <a:cs typeface="Times New Roman" panose="02020603050405020304" pitchFamily="18" charset="0"/>
              </a:rPr>
              <a:t>A csomagolási hulladék újrahasznosítása 75% 2030-ig</a:t>
            </a:r>
            <a:r>
              <a:rPr lang="en-US" sz="5100" dirty="0" smtClean="0">
                <a:latin typeface="Calibri" panose="020F0502020204030204" pitchFamily="34" charset="0"/>
                <a:cs typeface="Times New Roman" panose="02020603050405020304" pitchFamily="18" charset="0"/>
              </a:rPr>
              <a:t> </a:t>
            </a:r>
            <a:endParaRPr lang="hu-HU" sz="5100" dirty="0" smtClean="0">
              <a:latin typeface="Calibri" panose="020F0502020204030204" pitchFamily="34" charset="0"/>
              <a:cs typeface="Times New Roman" panose="02020603050405020304" pitchFamily="18" charset="0"/>
            </a:endParaRPr>
          </a:p>
          <a:p>
            <a:endParaRPr lang="hu-HU" sz="5100" dirty="0" smtClean="0">
              <a:latin typeface="Calibri" panose="020F0502020204030204" pitchFamily="34" charset="0"/>
              <a:cs typeface="Times New Roman" panose="02020603050405020304" pitchFamily="18" charset="0"/>
            </a:endParaRPr>
          </a:p>
          <a:p>
            <a:r>
              <a:rPr lang="hu-HU" sz="5100" dirty="0" err="1" smtClean="0">
                <a:latin typeface="Calibri" panose="020F0502020204030204" pitchFamily="34" charset="0"/>
                <a:cs typeface="Times New Roman" panose="02020603050405020304" pitchFamily="18" charset="0"/>
              </a:rPr>
              <a:t>Anyagspecifikus</a:t>
            </a:r>
            <a:r>
              <a:rPr lang="hu-HU" sz="5100" dirty="0" smtClean="0">
                <a:latin typeface="Calibri" panose="020F0502020204030204" pitchFamily="34" charset="0"/>
                <a:cs typeface="Times New Roman" panose="02020603050405020304" pitchFamily="18" charset="0"/>
              </a:rPr>
              <a:t> célok különböző csomagolóanyagokra</a:t>
            </a:r>
          </a:p>
          <a:p>
            <a:pPr marL="0" indent="0">
              <a:buNone/>
            </a:pPr>
            <a:endParaRPr lang="hu-HU" sz="5100" dirty="0" smtClean="0">
              <a:latin typeface="Calibri" panose="020F0502020204030204" pitchFamily="34" charset="0"/>
              <a:cs typeface="Times New Roman" panose="02020603050405020304" pitchFamily="18" charset="0"/>
            </a:endParaRPr>
          </a:p>
          <a:p>
            <a:r>
              <a:rPr lang="hu-HU" sz="5100" dirty="0" smtClean="0">
                <a:latin typeface="Calibri" panose="020F0502020204030204" pitchFamily="34" charset="0"/>
                <a:cs typeface="Times New Roman" panose="02020603050405020304" pitchFamily="18" charset="0"/>
              </a:rPr>
              <a:t>A hulladéklerakás kötelező csökkentése 10%-ra 2030-i</a:t>
            </a:r>
            <a:r>
              <a:rPr lang="hu-HU" sz="3300" dirty="0" smtClean="0">
                <a:latin typeface="Calibri" panose="020F0502020204030204" pitchFamily="34" charset="0"/>
                <a:cs typeface="Times New Roman" panose="02020603050405020304" pitchFamily="18" charset="0"/>
              </a:rPr>
              <a:t>g</a:t>
            </a:r>
            <a:r>
              <a:rPr lang="en-US" sz="3300" dirty="0" smtClean="0">
                <a:latin typeface="Calibri" panose="020F0502020204030204" pitchFamily="34" charset="0"/>
                <a:cs typeface="Times New Roman" panose="02020603050405020304" pitchFamily="18" charset="0"/>
              </a:rPr>
              <a:t> </a:t>
            </a:r>
            <a:endParaRPr lang="hu-HU" sz="33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0073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Hulladékpolitika (hierarchia), Forrás:OECD</a:t>
            </a:r>
            <a:endParaRPr lang="hu-HU"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1675" y="1693665"/>
            <a:ext cx="5200650" cy="2407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02176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		Gandhi és a beatkorszak</a:t>
            </a:r>
            <a:endParaRPr lang="en-US" dirty="0"/>
          </a:p>
        </p:txBody>
      </p:sp>
      <p:sp>
        <p:nvSpPr>
          <p:cNvPr id="3" name="Content Placeholder 2"/>
          <p:cNvSpPr>
            <a:spLocks noGrp="1"/>
          </p:cNvSpPr>
          <p:nvPr>
            <p:ph idx="1"/>
          </p:nvPr>
        </p:nvSpPr>
        <p:spPr/>
        <p:txBody>
          <a:bodyPr/>
          <a:lstStyle/>
          <a:p>
            <a:pPr algn="just">
              <a:buNone/>
            </a:pPr>
            <a:r>
              <a:rPr lang="hu-HU" dirty="0" smtClean="0"/>
              <a:t>„A </a:t>
            </a:r>
            <a:r>
              <a:rPr lang="hu-HU" dirty="0" smtClean="0"/>
              <a:t>Föld elegendő mindenki igényeinek kielégítésére, de nem</a:t>
            </a:r>
          </a:p>
          <a:p>
            <a:pPr algn="just">
              <a:buNone/>
            </a:pPr>
            <a:r>
              <a:rPr lang="hu-HU" dirty="0" smtClean="0"/>
              <a:t>elegendő mindenki mohóságának </a:t>
            </a:r>
            <a:r>
              <a:rPr lang="hu-HU" dirty="0" smtClean="0"/>
              <a:t>kielégítésére.”</a:t>
            </a:r>
            <a:endParaRPr lang="hu-HU" dirty="0" smtClean="0"/>
          </a:p>
          <a:p>
            <a:pPr algn="just">
              <a:buNone/>
            </a:pPr>
            <a:r>
              <a:rPr lang="hu-HU" dirty="0" err="1" smtClean="0"/>
              <a:t>Mahatma</a:t>
            </a:r>
            <a:r>
              <a:rPr lang="hu-HU" dirty="0" smtClean="0"/>
              <a:t> Gandhi</a:t>
            </a:r>
          </a:p>
          <a:p>
            <a:pPr lvl="1" algn="just"/>
            <a:endParaRPr lang="hu-HU" dirty="0" smtClean="0"/>
          </a:p>
          <a:p>
            <a:pPr algn="just">
              <a:buFont typeface="Wingdings" pitchFamily="2" charset="2"/>
              <a:buNone/>
            </a:pPr>
            <a:r>
              <a:rPr lang="hu-HU" dirty="0" smtClean="0"/>
              <a:t>„Szemétdomb</a:t>
            </a:r>
            <a:r>
              <a:rPr lang="hu-HU" dirty="0" smtClean="0"/>
              <a:t>, </a:t>
            </a:r>
            <a:r>
              <a:rPr lang="hu-HU" dirty="0" err="1" smtClean="0"/>
              <a:t>szemétdomb</a:t>
            </a:r>
            <a:r>
              <a:rPr lang="hu-HU" dirty="0" smtClean="0"/>
              <a:t> az utca oldalán,</a:t>
            </a:r>
          </a:p>
          <a:p>
            <a:pPr algn="just">
              <a:buFont typeface="Wingdings" pitchFamily="2" charset="2"/>
              <a:buNone/>
            </a:pPr>
            <a:r>
              <a:rPr lang="hu-HU" dirty="0" smtClean="0"/>
              <a:t>A sok szemét ott hever az </a:t>
            </a:r>
            <a:r>
              <a:rPr lang="hu-HU" dirty="0" smtClean="0"/>
              <a:t>újkor hajnalán”.</a:t>
            </a:r>
            <a:endParaRPr lang="hu-HU" dirty="0" smtClean="0"/>
          </a:p>
          <a:p>
            <a:pPr algn="just">
              <a:buFont typeface="Wingdings" pitchFamily="2" charset="2"/>
              <a:buNone/>
            </a:pPr>
            <a:r>
              <a:rPr lang="hu-HU" dirty="0" smtClean="0"/>
              <a:t>Illés együttes (1972)</a:t>
            </a:r>
            <a:endParaRPr lang="en-US" dirty="0"/>
          </a:p>
        </p:txBody>
      </p:sp>
      <p:sp>
        <p:nvSpPr>
          <p:cNvPr id="4" name="Slide Number Placeholder 3"/>
          <p:cNvSpPr>
            <a:spLocks noGrp="1"/>
          </p:cNvSpPr>
          <p:nvPr>
            <p:ph type="sldNum" sz="quarter" idx="12"/>
          </p:nvPr>
        </p:nvSpPr>
        <p:spPr/>
        <p:txBody>
          <a:bodyPr/>
          <a:lstStyle/>
          <a:p>
            <a:fld id="{FD7096EC-A894-4F47-929A-65581C0900F7}" type="slidenum">
              <a:rPr lang="en-US" smtClean="0"/>
              <a:pPr/>
              <a:t>3</a:t>
            </a:fld>
            <a:endParaRPr lang="en-US"/>
          </a:p>
        </p:txBody>
      </p:sp>
    </p:spTree>
    <p:extLst>
      <p:ext uri="{BB962C8B-B14F-4D97-AF65-F5344CB8AC3E}">
        <p14:creationId xmlns:p14="http://schemas.microsoft.com/office/powerpoint/2010/main" val="1386122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Települési hulladékkezelési módszerek (EU28)</a:t>
            </a:r>
            <a:endParaRPr lang="hu-HU"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5329" y="1200151"/>
            <a:ext cx="5753343"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554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Társadalmi, gazdasági és környezeti hasznok</a:t>
            </a:r>
            <a:endParaRPr lang="hu-HU" dirty="0"/>
          </a:p>
        </p:txBody>
      </p:sp>
      <p:sp>
        <p:nvSpPr>
          <p:cNvPr id="3" name="Tartalom helye 2"/>
          <p:cNvSpPr>
            <a:spLocks noGrp="1"/>
          </p:cNvSpPr>
          <p:nvPr>
            <p:ph idx="1"/>
          </p:nvPr>
        </p:nvSpPr>
        <p:spPr>
          <a:xfrm>
            <a:off x="1042988" y="1003852"/>
            <a:ext cx="7705725" cy="3558209"/>
          </a:xfrm>
        </p:spPr>
        <p:txBody>
          <a:bodyPr>
            <a:noAutofit/>
          </a:bodyPr>
          <a:lstStyle/>
          <a:p>
            <a:r>
              <a:rPr lang="hu-HU" sz="2800" dirty="0" smtClean="0">
                <a:latin typeface="Calibri" panose="020F0502020204030204" pitchFamily="34" charset="0"/>
                <a:cs typeface="Times New Roman" panose="02020603050405020304" pitchFamily="18" charset="0"/>
              </a:rPr>
              <a:t>2030-ig 170000 munkahely</a:t>
            </a:r>
          </a:p>
          <a:p>
            <a:r>
              <a:rPr lang="hu-HU" sz="2800" dirty="0" smtClean="0">
                <a:latin typeface="Calibri" panose="020F0502020204030204" pitchFamily="34" charset="0"/>
                <a:cs typeface="Times New Roman" panose="02020603050405020304" pitchFamily="18" charset="0"/>
              </a:rPr>
              <a:t>A teljes anyagszükséglet 20%-os csökkentése 3%-os GDP növekedés</a:t>
            </a:r>
          </a:p>
          <a:p>
            <a:r>
              <a:rPr lang="hu-HU" sz="2800" dirty="0" smtClean="0">
                <a:latin typeface="Calibri" panose="020F0502020204030204" pitchFamily="34" charset="0"/>
                <a:cs typeface="Times New Roman" panose="02020603050405020304" pitchFamily="18" charset="0"/>
              </a:rPr>
              <a:t>A vállalatok nettó megtakarításai 600 </a:t>
            </a:r>
            <a:r>
              <a:rPr lang="hu-HU" sz="2800" dirty="0" err="1" smtClean="0">
                <a:latin typeface="Calibri" panose="020F0502020204030204" pitchFamily="34" charset="0"/>
                <a:cs typeface="Times New Roman" panose="02020603050405020304" pitchFamily="18" charset="0"/>
              </a:rPr>
              <a:t>mrd</a:t>
            </a:r>
            <a:r>
              <a:rPr lang="hu-HU" sz="2800" dirty="0" smtClean="0">
                <a:latin typeface="Calibri" panose="020F0502020204030204" pitchFamily="34" charset="0"/>
                <a:cs typeface="Times New Roman" panose="02020603050405020304" pitchFamily="18" charset="0"/>
              </a:rPr>
              <a:t>. </a:t>
            </a:r>
            <a:r>
              <a:rPr lang="hu-HU" sz="2800" dirty="0" smtClean="0">
                <a:latin typeface="Calibri" panose="020F0502020204030204" pitchFamily="34" charset="0"/>
                <a:cs typeface="Times New Roman" panose="02020603050405020304" pitchFamily="18" charset="0"/>
              </a:rPr>
              <a:t>EUR/év</a:t>
            </a:r>
          </a:p>
          <a:p>
            <a:r>
              <a:rPr lang="hu-HU" sz="2800" dirty="0" smtClean="0">
                <a:latin typeface="Calibri" panose="020F0502020204030204" pitchFamily="34" charset="0"/>
                <a:cs typeface="Times New Roman" panose="02020603050405020304" pitchFamily="18" charset="0"/>
              </a:rPr>
              <a:t>2015-2035. között 500 millió tonna </a:t>
            </a:r>
            <a:r>
              <a:rPr lang="hu-HU" sz="2800" dirty="0" err="1" smtClean="0">
                <a:latin typeface="Calibri" panose="020F0502020204030204" pitchFamily="34" charset="0"/>
                <a:cs typeface="Times New Roman" panose="02020603050405020304" pitchFamily="18" charset="0"/>
              </a:rPr>
              <a:t>ÜHG-kibocsátás</a:t>
            </a:r>
            <a:r>
              <a:rPr lang="hu-HU" sz="2800" dirty="0" smtClean="0">
                <a:latin typeface="Calibri" panose="020F0502020204030204" pitchFamily="34" charset="0"/>
                <a:cs typeface="Times New Roman" panose="02020603050405020304" pitchFamily="18" charset="0"/>
              </a:rPr>
              <a:t> kerülhető el</a:t>
            </a:r>
            <a:endParaRPr lang="hu-HU" sz="28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1186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Autofit/>
          </a:bodyPr>
          <a:lstStyle/>
          <a:p>
            <a:r>
              <a:rPr lang="hu-HU" sz="1800" dirty="0"/>
              <a:t>A rendszergondolkodás </a:t>
            </a:r>
            <a:r>
              <a:rPr lang="hu-HU" sz="1800" dirty="0" smtClean="0"/>
              <a:t>jéghegye (</a:t>
            </a:r>
            <a:r>
              <a:rPr lang="hu-HU" sz="1800" dirty="0" err="1" smtClean="0"/>
              <a:t>Maani</a:t>
            </a:r>
            <a:r>
              <a:rPr lang="hu-HU" sz="1800" dirty="0" smtClean="0"/>
              <a:t>, </a:t>
            </a:r>
            <a:r>
              <a:rPr lang="hu-HU" sz="1800" dirty="0" err="1" smtClean="0"/>
              <a:t>Cavana</a:t>
            </a:r>
            <a:r>
              <a:rPr lang="hu-HU" sz="1800" dirty="0" smtClean="0"/>
              <a:t>,</a:t>
            </a:r>
            <a:r>
              <a:rPr lang="en-US" sz="1800" i="1" dirty="0"/>
              <a:t> Systems Thinking, System Dynamics: Managing Change and </a:t>
            </a:r>
            <a:r>
              <a:rPr lang="en-US" sz="1800" i="1" dirty="0" smtClean="0"/>
              <a:t>Complexity</a:t>
            </a:r>
            <a:r>
              <a:rPr lang="hu-HU" sz="1800" dirty="0"/>
              <a:t>.</a:t>
            </a:r>
            <a:r>
              <a:rPr lang="en-US" sz="1800" dirty="0" smtClean="0"/>
              <a:t> </a:t>
            </a:r>
            <a:r>
              <a:rPr lang="hu-HU" sz="1800" dirty="0" smtClean="0"/>
              <a:t> 2007)</a:t>
            </a:r>
            <a:endParaRPr lang="hu-HU" sz="18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2008" y="1160066"/>
            <a:ext cx="6153150" cy="3780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artalom helye 4"/>
          <p:cNvSpPr>
            <a:spLocks noGrp="1"/>
          </p:cNvSpPr>
          <p:nvPr>
            <p:ph idx="1"/>
          </p:nvPr>
        </p:nvSpPr>
        <p:spPr>
          <a:xfrm>
            <a:off x="457200" y="944218"/>
            <a:ext cx="8229600" cy="4199282"/>
          </a:xfrm>
        </p:spPr>
        <p:txBody>
          <a:bodyPr/>
          <a:lstStyle/>
          <a:p>
            <a:endParaRPr lang="hu-HU" dirty="0"/>
          </a:p>
        </p:txBody>
      </p:sp>
    </p:spTree>
    <p:extLst>
      <p:ext uri="{BB962C8B-B14F-4D97-AF65-F5344CB8AC3E}">
        <p14:creationId xmlns:p14="http://schemas.microsoft.com/office/powerpoint/2010/main" val="2758461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a:t>
            </a:r>
            <a:r>
              <a:rPr lang="hu-HU" dirty="0" err="1" smtClean="0"/>
              <a:t>Oceanfills</a:t>
            </a:r>
            <a:r>
              <a:rPr lang="hu-HU" dirty="0" smtClean="0"/>
              <a:t>”</a:t>
            </a:r>
            <a:br>
              <a:rPr lang="hu-HU" dirty="0" smtClean="0"/>
            </a:br>
            <a:endParaRPr lang="hu-HU" dirty="0"/>
          </a:p>
        </p:txBody>
      </p:sp>
      <p:sp>
        <p:nvSpPr>
          <p:cNvPr id="4" name="Dia számának helye 3"/>
          <p:cNvSpPr>
            <a:spLocks noGrp="1"/>
          </p:cNvSpPr>
          <p:nvPr>
            <p:ph type="sldNum" sz="quarter" idx="12"/>
          </p:nvPr>
        </p:nvSpPr>
        <p:spPr/>
        <p:txBody>
          <a:bodyPr/>
          <a:lstStyle/>
          <a:p>
            <a:fld id="{FD7096EC-A894-4F47-929A-65581C0900F7}" type="slidenum">
              <a:rPr lang="en-US" smtClean="0"/>
              <a:pPr/>
              <a:t>33</a:t>
            </a:fld>
            <a:endParaRPr lang="en-US"/>
          </a:p>
        </p:txBody>
      </p:sp>
      <p:pic>
        <p:nvPicPr>
          <p:cNvPr id="36866" name="Picture 2"/>
          <p:cNvPicPr>
            <a:picLocks noGrp="1" noChangeAspect="1" noChangeArrowheads="1"/>
          </p:cNvPicPr>
          <p:nvPr>
            <p:ph idx="1"/>
          </p:nvPr>
        </p:nvPicPr>
        <p:blipFill>
          <a:blip r:embed="rId2"/>
          <a:srcRect/>
          <a:stretch>
            <a:fillRect/>
          </a:stretch>
        </p:blipFill>
        <p:spPr bwMode="auto">
          <a:xfrm>
            <a:off x="2651264" y="1492250"/>
            <a:ext cx="4489173" cy="2987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158" y="1200151"/>
            <a:ext cx="7791684"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697" y="141480"/>
            <a:ext cx="12247563" cy="533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9456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51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Globális kihívások a 21. században</a:t>
            </a:r>
            <a:br>
              <a:rPr lang="hu-HU" dirty="0" smtClean="0"/>
            </a:br>
            <a:r>
              <a:rPr lang="hu-HU" sz="2200" dirty="0" smtClean="0"/>
              <a:t>Forrás: The Millennium Project</a:t>
            </a:r>
            <a:endParaRPr lang="hu-HU" sz="22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513" y="1160066"/>
            <a:ext cx="4752975" cy="33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39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Globális anyagfelhasználás 1970-2010</a:t>
            </a:r>
            <a:br>
              <a:rPr lang="hu-HU" dirty="0" smtClean="0"/>
            </a:br>
            <a:r>
              <a:rPr lang="hu-HU" dirty="0" smtClean="0"/>
              <a:t>Forrás: UNEP IRP 2016</a:t>
            </a:r>
            <a:endParaRPr lang="hu-HU"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3538" y="1686521"/>
            <a:ext cx="5876925" cy="242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043" y="1361661"/>
            <a:ext cx="5876925" cy="294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0136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3100" dirty="0" smtClean="0"/>
              <a:t>Regionális különbségek az anyagfelhasználásban Forrás: UNEP IPR, 2016</a:t>
            </a:r>
            <a:r>
              <a:rPr lang="hu-HU" dirty="0" smtClean="0"/>
              <a:t/>
            </a:r>
            <a:br>
              <a:rPr lang="hu-HU" dirty="0" smtClean="0"/>
            </a:br>
            <a:endParaRPr lang="hu-HU"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1160065"/>
            <a:ext cx="4968552" cy="3352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9310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			Mit hoz a jövő?</a:t>
            </a:r>
            <a:endParaRPr lang="hu-HU" dirty="0"/>
          </a:p>
        </p:txBody>
      </p:sp>
      <p:sp>
        <p:nvSpPr>
          <p:cNvPr id="3" name="Tartalom helye 2"/>
          <p:cNvSpPr>
            <a:spLocks noGrp="1"/>
          </p:cNvSpPr>
          <p:nvPr>
            <p:ph idx="1"/>
          </p:nvPr>
        </p:nvSpPr>
        <p:spPr/>
        <p:txBody>
          <a:bodyPr>
            <a:normAutofit fontScale="92500" lnSpcReduction="20000"/>
          </a:bodyPr>
          <a:lstStyle/>
          <a:p>
            <a:r>
              <a:rPr lang="hu-HU" dirty="0" smtClean="0"/>
              <a:t>2050-re a 9 milliárd lakos mintegy </a:t>
            </a:r>
            <a:r>
              <a:rPr lang="hu-HU" b="1" dirty="0" smtClean="0"/>
              <a:t>180 milliárd tonna anyagot </a:t>
            </a:r>
            <a:r>
              <a:rPr lang="hu-HU" dirty="0" smtClean="0"/>
              <a:t>fog felhasználni(3-szorosa a mainak)</a:t>
            </a:r>
          </a:p>
          <a:p>
            <a:r>
              <a:rPr lang="hu-HU" dirty="0" smtClean="0"/>
              <a:t>A növekvő anyagfelhasználás következményei:</a:t>
            </a:r>
          </a:p>
          <a:p>
            <a:r>
              <a:rPr lang="hu-HU" dirty="0" smtClean="0"/>
              <a:t>Klímaváltozás, a talajok további savasodása, a víztestek </a:t>
            </a:r>
            <a:r>
              <a:rPr lang="hu-HU" dirty="0" err="1" smtClean="0"/>
              <a:t>eutrofizációja</a:t>
            </a:r>
            <a:r>
              <a:rPr lang="hu-HU" dirty="0" smtClean="0"/>
              <a:t>, a biológia sokféleség további csökkenése, talajerózió, több hulladék és légszennyezés.</a:t>
            </a:r>
          </a:p>
          <a:p>
            <a:r>
              <a:rPr lang="hu-HU" dirty="0" smtClean="0"/>
              <a:t>Negatív hatások az emberi egészségre</a:t>
            </a:r>
          </a:p>
          <a:p>
            <a:r>
              <a:rPr lang="hu-HU" dirty="0" smtClean="0"/>
              <a:t>Egyes nyersanyagok kimerülése</a:t>
            </a:r>
          </a:p>
          <a:p>
            <a:r>
              <a:rPr lang="hu-HU" dirty="0" smtClean="0"/>
              <a:t>Kritikus nyersanyagok ellátási problémái</a:t>
            </a:r>
            <a:endParaRPr lang="hu-HU" dirty="0"/>
          </a:p>
        </p:txBody>
      </p:sp>
    </p:spTree>
    <p:extLst>
      <p:ext uri="{BB962C8B-B14F-4D97-AF65-F5344CB8AC3E}">
        <p14:creationId xmlns:p14="http://schemas.microsoft.com/office/powerpoint/2010/main" val="156698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t>		A környezetvédelem fontossága</a:t>
            </a:r>
            <a:br>
              <a:rPr lang="hu-HU" dirty="0" smtClean="0"/>
            </a:br>
            <a:r>
              <a:rPr lang="hu-HU" dirty="0" smtClean="0"/>
              <a:t>		</a:t>
            </a:r>
            <a:r>
              <a:rPr lang="hu-HU" dirty="0" err="1" smtClean="0"/>
              <a:t>Eurobarometer</a:t>
            </a:r>
            <a:r>
              <a:rPr lang="hu-HU" dirty="0" smtClean="0"/>
              <a:t> (2017. október)</a:t>
            </a:r>
            <a:endParaRPr lang="hu-HU"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3660" y="1200151"/>
            <a:ext cx="4596681"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1855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sz="2400" dirty="0"/>
              <a:t>Az európai </a:t>
            </a:r>
            <a:r>
              <a:rPr lang="hu-HU" sz="2400" dirty="0" smtClean="0"/>
              <a:t>állampolgárok környezethez </a:t>
            </a:r>
            <a:r>
              <a:rPr lang="hu-HU" sz="2400" dirty="0"/>
              <a:t>való </a:t>
            </a:r>
            <a:r>
              <a:rPr lang="hu-HU" sz="2400" dirty="0" smtClean="0"/>
              <a:t>viszonyulása</a:t>
            </a:r>
            <a:br>
              <a:rPr lang="hu-HU" sz="2400" dirty="0" smtClean="0"/>
            </a:br>
            <a:r>
              <a:rPr lang="hu-HU" sz="2400" dirty="0" smtClean="0"/>
              <a:t>Forrás: </a:t>
            </a:r>
            <a:r>
              <a:rPr lang="hu-HU" sz="2400" dirty="0" err="1" smtClean="0"/>
              <a:t>Eurobarometer</a:t>
            </a:r>
            <a:r>
              <a:rPr lang="hu-HU" sz="2400" dirty="0" smtClean="0"/>
              <a:t> (2017. szeptember-október)</a:t>
            </a:r>
            <a:endParaRPr lang="hu-HU"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40559" y="1200151"/>
            <a:ext cx="4462883" cy="339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4933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MTÜ - előadás PowerPoint sablon 2017 - színhelyes">
  <a:themeElements>
    <a:clrScheme name="MTA arculati színek">
      <a:dk1>
        <a:srgbClr val="424242"/>
      </a:dk1>
      <a:lt1>
        <a:srgbClr val="FFFFFF"/>
      </a:lt1>
      <a:dk2>
        <a:srgbClr val="004A81"/>
      </a:dk2>
      <a:lt2>
        <a:srgbClr val="FBFBFB"/>
      </a:lt2>
      <a:accent1>
        <a:srgbClr val="1F6FA4"/>
      </a:accent1>
      <a:accent2>
        <a:srgbClr val="8CADD1"/>
      </a:accent2>
      <a:accent3>
        <a:srgbClr val="D6E4F4"/>
      </a:accent3>
      <a:accent4>
        <a:srgbClr val="DE4448"/>
      </a:accent4>
      <a:accent5>
        <a:srgbClr val="FF6F74"/>
      </a:accent5>
      <a:accent6>
        <a:srgbClr val="4B8CBA"/>
      </a:accent6>
      <a:hlink>
        <a:srgbClr val="1E6FA4"/>
      </a:hlink>
      <a:folHlink>
        <a:srgbClr val="5B7F9C"/>
      </a:folHlink>
    </a:clrScheme>
    <a:fontScheme name="Constantia-Franklin Gothic Book">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TÜ - előadás PowerPoint sablon 2017 - színhelyes" id="{C48792BF-EAA0-A645-813F-7E31C7D43F78}" vid="{A520D132-DE29-2845-90F6-133C8112FE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MTÜ - előadás PowerPoint sablon 2017 - színhelyes</Template>
  <TotalTime>314</TotalTime>
  <Words>1251</Words>
  <Application>Microsoft Office PowerPoint</Application>
  <PresentationFormat>Diavetítés a képernyőre (16:9 oldalarány)</PresentationFormat>
  <Paragraphs>148</Paragraphs>
  <Slides>35</Slides>
  <Notes>6</Notes>
  <HiddenSlides>0</HiddenSlides>
  <MMClips>0</MMClips>
  <ScaleCrop>false</ScaleCrop>
  <HeadingPairs>
    <vt:vector size="6" baseType="variant">
      <vt:variant>
        <vt:lpstr>Téma</vt:lpstr>
      </vt:variant>
      <vt:variant>
        <vt:i4>1</vt:i4>
      </vt:variant>
      <vt:variant>
        <vt:lpstr>Beágyazott OLE kiszolgálók</vt:lpstr>
      </vt:variant>
      <vt:variant>
        <vt:i4>1</vt:i4>
      </vt:variant>
      <vt:variant>
        <vt:lpstr>Diacímek</vt:lpstr>
      </vt:variant>
      <vt:variant>
        <vt:i4>35</vt:i4>
      </vt:variant>
    </vt:vector>
  </HeadingPairs>
  <TitlesOfParts>
    <vt:vector size="37" baseType="lpstr">
      <vt:lpstr>MTÜ - előadás PowerPoint sablon 2017 - színhelyes</vt:lpstr>
      <vt:lpstr>Photo Editor fénykép</vt:lpstr>
      <vt:lpstr>Átmenet a körforgásos gazdaság felé: kihívások és lehetőségek</vt:lpstr>
      <vt:lpstr>   150 éves a Tőke</vt:lpstr>
      <vt:lpstr>  Gandhi és a beatkorszak</vt:lpstr>
      <vt:lpstr>Globális kihívások a 21. században Forrás: The Millennium Project</vt:lpstr>
      <vt:lpstr>Globális anyagfelhasználás 1970-2010 Forrás: UNEP IRP 2016</vt:lpstr>
      <vt:lpstr>Regionális különbségek az anyagfelhasználásban Forrás: UNEP IPR, 2016 </vt:lpstr>
      <vt:lpstr>   Mit hoz a jövő?</vt:lpstr>
      <vt:lpstr>  A környezetvédelem fontossága   Eurobarometer (2017. október)</vt:lpstr>
      <vt:lpstr>Az európai állampolgárok környezethez való viszonyulása Forrás: Eurobarometer (2017. szeptember-október)</vt:lpstr>
      <vt:lpstr>Észlelés vs. valóság</vt:lpstr>
      <vt:lpstr>EU vs. nemzeti kormányok</vt:lpstr>
      <vt:lpstr>Erőforrástermelékenység az EU-28-ban</vt:lpstr>
      <vt:lpstr>DMC/fő, GDP/fő (EU-28) Forrás:Eurostat</vt:lpstr>
      <vt:lpstr>Erőforrás-termelékenység (GDP/DMC) Forrás:Eurostat</vt:lpstr>
      <vt:lpstr>A GDP és a DMC szétválása (EU-28, 2000-2016)</vt:lpstr>
      <vt:lpstr>A körforgásos gazdaság előnyei Forrás: WEF, 2014</vt:lpstr>
      <vt:lpstr>Öt üzleti modell a körforgásos gazdaság felé való átmenetben</vt:lpstr>
      <vt:lpstr>  Akadályok, korlátok</vt:lpstr>
      <vt:lpstr>A politika/szabályozó szerepe</vt:lpstr>
      <vt:lpstr>A társadalmi-gazdasági-környezeti rendszer egyszerűsített anyagáramlási modellje  (Pomázi I. - Szabó E., 2006)</vt:lpstr>
      <vt:lpstr>Társadalmi metabolizmus interdiszciplináris megközelítése  (Fischer-Kowalski, 2003 nyomán)</vt:lpstr>
      <vt:lpstr>Lineáris városi metabolizmus vs. körforgásos Forrás: UNEP, Sustainability Institute, 2017</vt:lpstr>
      <vt:lpstr>Elemzési módszerek</vt:lpstr>
      <vt:lpstr>Városi metabolizmus esettanulmányok térképe (165), UNEP,2017</vt:lpstr>
      <vt:lpstr>Az elmélettől a megvalósításig</vt:lpstr>
      <vt:lpstr>EU körforgásos gazdaság</vt:lpstr>
      <vt:lpstr>EU körforgásos gazdaság</vt:lpstr>
      <vt:lpstr>EU hulladékszabályozás felülvizsgálata</vt:lpstr>
      <vt:lpstr>Hulladékpolitika (hierarchia), Forrás:OECD</vt:lpstr>
      <vt:lpstr>Települési hulladékkezelési módszerek (EU28)</vt:lpstr>
      <vt:lpstr>Társadalmi, gazdasági és környezeti hasznok</vt:lpstr>
      <vt:lpstr>A rendszergondolkodás jéghegye (Maani, Cavana, Systems Thinking, System Dynamics: Managing Change and Complexity.  2007)</vt:lpstr>
      <vt:lpstr>    “Oceanfills” </vt:lpstr>
      <vt:lpstr>PowerPoint bemutató</vt:lpstr>
      <vt:lpstr>PowerPoint bemutató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Rédey Soma</dc:creator>
  <cp:lastModifiedBy>Pomázi István dr.</cp:lastModifiedBy>
  <cp:revision>56</cp:revision>
  <dcterms:created xsi:type="dcterms:W3CDTF">2017-09-14T13:52:50Z</dcterms:created>
  <dcterms:modified xsi:type="dcterms:W3CDTF">2017-11-24T10:03:25Z</dcterms:modified>
</cp:coreProperties>
</file>