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  <p:sldMasterId id="2147483673" r:id="rId2"/>
  </p:sldMasterIdLst>
  <p:notesMasterIdLst>
    <p:notesMasterId r:id="rId19"/>
  </p:notesMasterIdLst>
  <p:sldIdLst>
    <p:sldId id="264" r:id="rId3"/>
    <p:sldId id="257" r:id="rId4"/>
    <p:sldId id="270" r:id="rId5"/>
    <p:sldId id="265" r:id="rId6"/>
    <p:sldId id="268" r:id="rId7"/>
    <p:sldId id="281" r:id="rId8"/>
    <p:sldId id="278" r:id="rId9"/>
    <p:sldId id="279" r:id="rId10"/>
    <p:sldId id="280" r:id="rId11"/>
    <p:sldId id="273" r:id="rId12"/>
    <p:sldId id="269" r:id="rId13"/>
    <p:sldId id="282" r:id="rId14"/>
    <p:sldId id="284" r:id="rId15"/>
    <p:sldId id="271" r:id="rId16"/>
    <p:sldId id="274" r:id="rId17"/>
    <p:sldId id="263" r:id="rId1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CEE3"/>
    <a:srgbClr val="1B5C93"/>
    <a:srgbClr val="003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74"/>
    <p:restoredTop sz="50057"/>
  </p:normalViewPr>
  <p:slideViewPr>
    <p:cSldViewPr snapToGrid="0" snapToObjects="1" showGuides="1">
      <p:cViewPr>
        <p:scale>
          <a:sx n="96" d="100"/>
          <a:sy n="96" d="100"/>
        </p:scale>
        <p:origin x="-2064" y="-10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microsoft.com/office/2007/relationships/hdphoto" Target="../media/hdphoto1.wdp"/><Relationship Id="rId1" Type="http://schemas.openxmlformats.org/officeDocument/2006/relationships/image" Target="../media/image34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_rels/drawing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682D6C-CC97-4B9E-AC67-1DC199C0C94E}" type="doc">
      <dgm:prSet loTypeId="urn:microsoft.com/office/officeart/2005/8/layout/cycle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29772F5-718B-4E9B-8BE5-A643CE545E30}">
      <dgm:prSet phldrT="[Szöveg]" custT="1"/>
      <dgm:spPr/>
      <dgm:t>
        <a:bodyPr/>
        <a:lstStyle/>
        <a:p>
          <a:r>
            <a:rPr lang="hu-HU" sz="1100" b="1" i="1" dirty="0" smtClean="0"/>
            <a:t>710 fő munkavállalónak ad munkát az erőművön kívül</a:t>
          </a:r>
          <a:endParaRPr lang="hu-HU" sz="1100" b="1" i="1" dirty="0"/>
        </a:p>
      </dgm:t>
    </dgm:pt>
    <dgm:pt modelId="{9D9E5DCB-BE95-4E9F-A516-15E21A75DAA7}" type="parTrans" cxnId="{B1DAE0B8-A9D3-46E7-8C27-9B19254CDA38}">
      <dgm:prSet/>
      <dgm:spPr/>
      <dgm:t>
        <a:bodyPr/>
        <a:lstStyle/>
        <a:p>
          <a:endParaRPr lang="hu-HU"/>
        </a:p>
      </dgm:t>
    </dgm:pt>
    <dgm:pt modelId="{19CFAF17-DAD6-433C-9FC3-E565A4728CEE}" type="sibTrans" cxnId="{B1DAE0B8-A9D3-46E7-8C27-9B19254CDA38}">
      <dgm:prSet/>
      <dgm:spPr/>
      <dgm:t>
        <a:bodyPr/>
        <a:lstStyle/>
        <a:p>
          <a:endParaRPr lang="hu-HU"/>
        </a:p>
      </dgm:t>
    </dgm:pt>
    <dgm:pt modelId="{2271D722-10DA-48D5-8D2B-615062A143EB}">
      <dgm:prSet phldrT="[Szöveg]" custT="1"/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23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 anchor="ctr"/>
        <a:lstStyle/>
        <a:p>
          <a:endParaRPr lang="hu-HU" sz="1200" b="1" dirty="0"/>
        </a:p>
      </dgm:t>
    </dgm:pt>
    <dgm:pt modelId="{9B9F3E98-5029-43F5-94A4-7601384BE5B8}" type="parTrans" cxnId="{F8574559-A444-41D5-9A24-676615BD329C}">
      <dgm:prSet/>
      <dgm:spPr/>
      <dgm:t>
        <a:bodyPr/>
        <a:lstStyle/>
        <a:p>
          <a:endParaRPr lang="hu-HU"/>
        </a:p>
      </dgm:t>
    </dgm:pt>
    <dgm:pt modelId="{DF7C62DB-645F-4A92-80A4-2A038ED91106}" type="sibTrans" cxnId="{F8574559-A444-41D5-9A24-676615BD329C}">
      <dgm:prSet/>
      <dgm:spPr/>
      <dgm:t>
        <a:bodyPr/>
        <a:lstStyle/>
        <a:p>
          <a:endParaRPr lang="hu-HU"/>
        </a:p>
      </dgm:t>
    </dgm:pt>
    <dgm:pt modelId="{26F98A1D-4268-472C-8B1F-DB6353D64CF5}">
      <dgm:prSet phldrT="[Szöveg]" custT="1"/>
      <dgm:spPr/>
      <dgm:t>
        <a:bodyPr/>
        <a:lstStyle/>
        <a:p>
          <a:r>
            <a:rPr lang="hu-HU" sz="1100" b="1" i="1" dirty="0" smtClean="0"/>
            <a:t>10,5 milliárd Ft összegű tüzelőanyag beszerzés a régióból</a:t>
          </a:r>
          <a:endParaRPr lang="hu-HU" sz="1100" b="1" i="1" dirty="0"/>
        </a:p>
      </dgm:t>
    </dgm:pt>
    <dgm:pt modelId="{D0488EEB-86F7-4742-B075-AF57AB68ECC9}" type="parTrans" cxnId="{946E9F07-92DE-4D74-B8DE-A3B46F446B1F}">
      <dgm:prSet/>
      <dgm:spPr/>
      <dgm:t>
        <a:bodyPr/>
        <a:lstStyle/>
        <a:p>
          <a:endParaRPr lang="hu-HU"/>
        </a:p>
      </dgm:t>
    </dgm:pt>
    <dgm:pt modelId="{47280D16-2698-4390-BB76-915185B84FDE}" type="sibTrans" cxnId="{946E9F07-92DE-4D74-B8DE-A3B46F446B1F}">
      <dgm:prSet/>
      <dgm:spPr/>
      <dgm:t>
        <a:bodyPr/>
        <a:lstStyle/>
        <a:p>
          <a:endParaRPr lang="hu-HU"/>
        </a:p>
      </dgm:t>
    </dgm:pt>
    <dgm:pt modelId="{48A4BEC5-2728-4FD9-8A44-E971F6E003E3}">
      <dgm:prSet phldrT="[Szöveg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hu-HU" sz="1100" b="1" dirty="0" smtClean="0">
              <a:solidFill>
                <a:schemeClr val="tx1"/>
              </a:solidFill>
            </a:rPr>
            <a:t>Hő- és villamosenergia termelés</a:t>
          </a:r>
          <a:endParaRPr lang="hu-HU" sz="1100" b="1" dirty="0">
            <a:solidFill>
              <a:schemeClr val="tx1"/>
            </a:solidFill>
          </a:endParaRPr>
        </a:p>
      </dgm:t>
    </dgm:pt>
    <dgm:pt modelId="{87C1D55C-7389-446D-8876-58E4CE839F27}" type="parTrans" cxnId="{B6DB0659-2DE6-4541-86BD-95311FE79497}">
      <dgm:prSet/>
      <dgm:spPr/>
      <dgm:t>
        <a:bodyPr/>
        <a:lstStyle/>
        <a:p>
          <a:endParaRPr lang="hu-HU"/>
        </a:p>
      </dgm:t>
    </dgm:pt>
    <dgm:pt modelId="{345ADD46-A3C4-463C-9161-9DF97D4C9A17}" type="sibTrans" cxnId="{B6DB0659-2DE6-4541-86BD-95311FE79497}">
      <dgm:prSet/>
      <dgm:spPr/>
      <dgm:t>
        <a:bodyPr/>
        <a:lstStyle/>
        <a:p>
          <a:endParaRPr lang="hu-HU"/>
        </a:p>
      </dgm:t>
    </dgm:pt>
    <dgm:pt modelId="{7ED3A459-4631-472D-AC2A-7858FA93FB49}">
      <dgm:prSet phldrT="[Szöveg]" custT="1"/>
      <dgm:spPr/>
      <dgm:t>
        <a:bodyPr/>
        <a:lstStyle/>
        <a:p>
          <a:r>
            <a:rPr lang="hu-HU" sz="1000" b="1" i="1" dirty="0" smtClean="0">
              <a:solidFill>
                <a:schemeClr val="tx1"/>
              </a:solidFill>
            </a:rPr>
            <a:t>Zöld távhő Pécs város részére, egyike a legolcsóbb távhőhálózatoknak</a:t>
          </a:r>
          <a:endParaRPr lang="hu-HU" sz="1000" b="1" i="1" dirty="0">
            <a:solidFill>
              <a:schemeClr val="tx1"/>
            </a:solidFill>
          </a:endParaRPr>
        </a:p>
      </dgm:t>
    </dgm:pt>
    <dgm:pt modelId="{47C8F113-1C3A-4EA9-9CEF-F4F136FB7BE1}" type="parTrans" cxnId="{CD01F9F6-F1A2-4D3E-B509-9D8B83E22852}">
      <dgm:prSet/>
      <dgm:spPr/>
      <dgm:t>
        <a:bodyPr/>
        <a:lstStyle/>
        <a:p>
          <a:endParaRPr lang="hu-HU"/>
        </a:p>
      </dgm:t>
    </dgm:pt>
    <dgm:pt modelId="{BD41E053-4EFF-4B96-80A6-453ACA7B3E48}" type="sibTrans" cxnId="{CD01F9F6-F1A2-4D3E-B509-9D8B83E22852}">
      <dgm:prSet/>
      <dgm:spPr/>
      <dgm:t>
        <a:bodyPr/>
        <a:lstStyle/>
        <a:p>
          <a:endParaRPr lang="hu-HU"/>
        </a:p>
      </dgm:t>
    </dgm:pt>
    <dgm:pt modelId="{AF0F7F3E-79AB-418D-8F38-CFF2A0128129}">
      <dgm:prSet phldrT="[Szöveg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hu-HU" sz="1100" b="1" dirty="0" smtClean="0"/>
        </a:p>
        <a:p>
          <a:endParaRPr lang="hu-HU" sz="1100" b="1" dirty="0" smtClean="0"/>
        </a:p>
        <a:p>
          <a:endParaRPr lang="hu-HU" sz="1100" b="1" dirty="0" smtClean="0"/>
        </a:p>
        <a:p>
          <a:endParaRPr lang="hu-HU" sz="1100" b="1" dirty="0" smtClean="0"/>
        </a:p>
      </dgm:t>
    </dgm:pt>
    <dgm:pt modelId="{E1C760B8-0B2E-43B7-B24B-FA05A62A33CB}" type="parTrans" cxnId="{954C1021-8C89-4EBE-A129-9F0F4E8C78AF}">
      <dgm:prSet/>
      <dgm:spPr/>
      <dgm:t>
        <a:bodyPr/>
        <a:lstStyle/>
        <a:p>
          <a:endParaRPr lang="hu-HU"/>
        </a:p>
      </dgm:t>
    </dgm:pt>
    <dgm:pt modelId="{09931E48-7DB8-48C0-88C7-02BD1DA496A9}" type="sibTrans" cxnId="{954C1021-8C89-4EBE-A129-9F0F4E8C78AF}">
      <dgm:prSet/>
      <dgm:spPr/>
      <dgm:t>
        <a:bodyPr/>
        <a:lstStyle/>
        <a:p>
          <a:endParaRPr lang="hu-HU"/>
        </a:p>
      </dgm:t>
    </dgm:pt>
    <dgm:pt modelId="{F6BAD123-29F0-40A4-A9E6-837223E02CCB}">
      <dgm:prSet phldrT="[Szöveg]" custT="1"/>
      <dgm:spPr/>
      <dgm:t>
        <a:bodyPr/>
        <a:lstStyle/>
        <a:p>
          <a:r>
            <a:rPr lang="hu-HU" sz="1000" b="1" i="1" dirty="0" smtClean="0">
              <a:solidFill>
                <a:schemeClr val="tx1"/>
              </a:solidFill>
            </a:rPr>
            <a:t>Villamosenergia termelés  a  megye számára</a:t>
          </a:r>
          <a:endParaRPr lang="hu-HU" sz="1000" i="1" dirty="0"/>
        </a:p>
      </dgm:t>
    </dgm:pt>
    <dgm:pt modelId="{CFA63036-CD64-4D90-8832-95E51217EE3D}" type="parTrans" cxnId="{E91C5174-399E-4537-B411-538946915E3A}">
      <dgm:prSet/>
      <dgm:spPr/>
      <dgm:t>
        <a:bodyPr/>
        <a:lstStyle/>
        <a:p>
          <a:endParaRPr lang="hu-HU"/>
        </a:p>
      </dgm:t>
    </dgm:pt>
    <dgm:pt modelId="{483410CA-B31D-4AF4-865F-AC346A151835}" type="sibTrans" cxnId="{E91C5174-399E-4537-B411-538946915E3A}">
      <dgm:prSet/>
      <dgm:spPr/>
      <dgm:t>
        <a:bodyPr/>
        <a:lstStyle/>
        <a:p>
          <a:endParaRPr lang="hu-HU"/>
        </a:p>
      </dgm:t>
    </dgm:pt>
    <dgm:pt modelId="{3DA59015-3EB3-483A-A2B7-BC083D6AB802}">
      <dgm:prSet phldrT="[Szöveg]" custT="1"/>
      <dgm:spPr/>
      <dgm:t>
        <a:bodyPr/>
        <a:lstStyle/>
        <a:p>
          <a:endParaRPr lang="hu-HU" sz="1100" b="1" i="1" dirty="0"/>
        </a:p>
      </dgm:t>
    </dgm:pt>
    <dgm:pt modelId="{17E65819-ACAD-45DD-ACFA-1429FA061341}" type="parTrans" cxnId="{F0048602-B2F3-4AC7-B47E-82D93853598F}">
      <dgm:prSet/>
      <dgm:spPr/>
      <dgm:t>
        <a:bodyPr/>
        <a:lstStyle/>
        <a:p>
          <a:endParaRPr lang="hu-HU"/>
        </a:p>
      </dgm:t>
    </dgm:pt>
    <dgm:pt modelId="{49A9E260-5940-4D2C-B64B-5002F349DF64}" type="sibTrans" cxnId="{F0048602-B2F3-4AC7-B47E-82D93853598F}">
      <dgm:prSet/>
      <dgm:spPr/>
      <dgm:t>
        <a:bodyPr/>
        <a:lstStyle/>
        <a:p>
          <a:endParaRPr lang="hu-HU"/>
        </a:p>
      </dgm:t>
    </dgm:pt>
    <dgm:pt modelId="{A35E2EF7-81A5-42F0-A08D-6151D507AF9E}">
      <dgm:prSet phldrT="[Szöveg]" custLinFactNeighborX="-565" custLinFactNeighborY="-546"/>
      <dgm:spPr/>
      <dgm:t>
        <a:bodyPr/>
        <a:lstStyle/>
        <a:p>
          <a:endParaRPr lang="hu-HU"/>
        </a:p>
      </dgm:t>
    </dgm:pt>
    <dgm:pt modelId="{5E01310C-2AF2-4CBD-9C2F-02920869DA28}" type="parTrans" cxnId="{425042FC-9A61-47DB-8F81-EA438F918631}">
      <dgm:prSet/>
      <dgm:spPr/>
      <dgm:t>
        <a:bodyPr/>
        <a:lstStyle/>
        <a:p>
          <a:endParaRPr lang="hu-HU"/>
        </a:p>
      </dgm:t>
    </dgm:pt>
    <dgm:pt modelId="{FE3E4FFC-5A3F-4B61-B733-6FD564222561}" type="sibTrans" cxnId="{425042FC-9A61-47DB-8F81-EA438F918631}">
      <dgm:prSet/>
      <dgm:spPr/>
      <dgm:t>
        <a:bodyPr/>
        <a:lstStyle/>
        <a:p>
          <a:endParaRPr lang="hu-HU"/>
        </a:p>
      </dgm:t>
    </dgm:pt>
    <dgm:pt modelId="{57B14230-138E-40BA-9260-D6DDAA6F57CD}">
      <dgm:prSet phldrT="[Szöveg]" custScaleX="130955" custLinFactNeighborX="14912"/>
      <dgm:spPr/>
      <dgm:t>
        <a:bodyPr/>
        <a:lstStyle/>
        <a:p>
          <a:endParaRPr lang="hu-HU" dirty="0"/>
        </a:p>
      </dgm:t>
    </dgm:pt>
    <dgm:pt modelId="{ED78D57C-EBD8-4F64-9BEC-3B1433997F18}" type="parTrans" cxnId="{D427D6C4-B3E6-4F65-AE4B-75F8A31C5B97}">
      <dgm:prSet/>
      <dgm:spPr/>
      <dgm:t>
        <a:bodyPr/>
        <a:lstStyle/>
        <a:p>
          <a:endParaRPr lang="hu-HU"/>
        </a:p>
      </dgm:t>
    </dgm:pt>
    <dgm:pt modelId="{2FDF9A58-C4E3-471C-8EF9-3327D6C23FCF}" type="sibTrans" cxnId="{D427D6C4-B3E6-4F65-AE4B-75F8A31C5B97}">
      <dgm:prSet/>
      <dgm:spPr/>
      <dgm:t>
        <a:bodyPr/>
        <a:lstStyle/>
        <a:p>
          <a:endParaRPr lang="hu-HU"/>
        </a:p>
      </dgm:t>
    </dgm:pt>
    <dgm:pt modelId="{C81C1C9E-F069-4FE0-983C-1D7B1A6B9AE6}">
      <dgm:prSet phldrT="[Szöveg]" custScaleX="130955" custLinFactNeighborX="14912"/>
      <dgm:spPr/>
      <dgm:t>
        <a:bodyPr/>
        <a:lstStyle/>
        <a:p>
          <a:endParaRPr lang="hu-HU"/>
        </a:p>
      </dgm:t>
    </dgm:pt>
    <dgm:pt modelId="{623BFAC8-40C3-4926-BBC7-2EAFEBE9D0AA}" type="parTrans" cxnId="{AB94037E-52ED-49A4-B636-14CC9897A56B}">
      <dgm:prSet/>
      <dgm:spPr/>
      <dgm:t>
        <a:bodyPr/>
        <a:lstStyle/>
        <a:p>
          <a:endParaRPr lang="hu-HU"/>
        </a:p>
      </dgm:t>
    </dgm:pt>
    <dgm:pt modelId="{48D170E1-E46B-45AE-85ED-2694A56F2EAE}" type="sibTrans" cxnId="{AB94037E-52ED-49A4-B636-14CC9897A56B}">
      <dgm:prSet/>
      <dgm:spPr/>
      <dgm:t>
        <a:bodyPr/>
        <a:lstStyle/>
        <a:p>
          <a:endParaRPr lang="hu-HU"/>
        </a:p>
      </dgm:t>
    </dgm:pt>
    <dgm:pt modelId="{06905526-8649-461D-B697-72E33EA1E0F9}">
      <dgm:prSet phldrT="[Szöveg]" custScaleX="130955" custLinFactNeighborX="14912"/>
      <dgm:spPr/>
      <dgm:t>
        <a:bodyPr/>
        <a:lstStyle/>
        <a:p>
          <a:endParaRPr lang="hu-HU"/>
        </a:p>
      </dgm:t>
    </dgm:pt>
    <dgm:pt modelId="{CAE14942-3DAE-4E84-B722-3067B59021AD}" type="parTrans" cxnId="{49E2FB0E-F8CC-4374-B808-F7B7BB6A7933}">
      <dgm:prSet/>
      <dgm:spPr/>
      <dgm:t>
        <a:bodyPr/>
        <a:lstStyle/>
        <a:p>
          <a:endParaRPr lang="hu-HU"/>
        </a:p>
      </dgm:t>
    </dgm:pt>
    <dgm:pt modelId="{F67E3627-E5CC-4FDE-9E9F-781667AEB315}" type="sibTrans" cxnId="{49E2FB0E-F8CC-4374-B808-F7B7BB6A7933}">
      <dgm:prSet/>
      <dgm:spPr/>
      <dgm:t>
        <a:bodyPr/>
        <a:lstStyle/>
        <a:p>
          <a:endParaRPr lang="hu-HU"/>
        </a:p>
      </dgm:t>
    </dgm:pt>
    <dgm:pt modelId="{E40A4637-F089-40B4-86CC-5A7050096A77}">
      <dgm:prSet phldrT="[Szöveg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hu-HU" sz="1200" b="1" dirty="0">
            <a:solidFill>
              <a:srgbClr val="C00000"/>
            </a:solidFill>
          </a:endParaRPr>
        </a:p>
      </dgm:t>
    </dgm:pt>
    <dgm:pt modelId="{FB01C031-EF89-4A8B-BEED-107B4DB42BBE}" type="sibTrans" cxnId="{811E5AEB-2A99-4B9C-BBD5-D1FCD3DDB1F2}">
      <dgm:prSet/>
      <dgm:spPr/>
      <dgm:t>
        <a:bodyPr/>
        <a:lstStyle/>
        <a:p>
          <a:endParaRPr lang="hu-HU"/>
        </a:p>
      </dgm:t>
    </dgm:pt>
    <dgm:pt modelId="{533F3BFA-9171-44ED-9CCE-4475C43D5969}" type="parTrans" cxnId="{811E5AEB-2A99-4B9C-BBD5-D1FCD3DDB1F2}">
      <dgm:prSet/>
      <dgm:spPr/>
      <dgm:t>
        <a:bodyPr/>
        <a:lstStyle/>
        <a:p>
          <a:endParaRPr lang="hu-HU"/>
        </a:p>
      </dgm:t>
    </dgm:pt>
    <dgm:pt modelId="{95399613-9D63-43D5-A1ED-5594C53C7CCA}" type="pres">
      <dgm:prSet presAssocID="{5D682D6C-CC97-4B9E-AC67-1DC199C0C94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E4553784-51F2-4475-8B3D-7EF65C86E509}" type="pres">
      <dgm:prSet presAssocID="{5D682D6C-CC97-4B9E-AC67-1DC199C0C94E}" presName="children" presStyleCnt="0"/>
      <dgm:spPr/>
    </dgm:pt>
    <dgm:pt modelId="{D2B1074D-602D-4FBE-A53E-4944E67F743A}" type="pres">
      <dgm:prSet presAssocID="{5D682D6C-CC97-4B9E-AC67-1DC199C0C94E}" presName="child1group" presStyleCnt="0"/>
      <dgm:spPr/>
    </dgm:pt>
    <dgm:pt modelId="{051F5797-5D72-451F-A87B-EE0A7E725250}" type="pres">
      <dgm:prSet presAssocID="{5D682D6C-CC97-4B9E-AC67-1DC199C0C94E}" presName="child1" presStyleLbl="bgAcc1" presStyleIdx="0" presStyleCnt="3" custScaleX="141617" custLinFactNeighborX="-4989" custLinFactNeighborY="6825"/>
      <dgm:spPr/>
      <dgm:t>
        <a:bodyPr/>
        <a:lstStyle/>
        <a:p>
          <a:endParaRPr lang="hu-HU"/>
        </a:p>
      </dgm:t>
    </dgm:pt>
    <dgm:pt modelId="{A05F815C-D95E-4FD5-B544-8C18CAD791C4}" type="pres">
      <dgm:prSet presAssocID="{5D682D6C-CC97-4B9E-AC67-1DC199C0C94E}" presName="child1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FA7D0F0-AF8E-453D-B214-244210A74F66}" type="pres">
      <dgm:prSet presAssocID="{5D682D6C-CC97-4B9E-AC67-1DC199C0C94E}" presName="child2group" presStyleCnt="0"/>
      <dgm:spPr/>
    </dgm:pt>
    <dgm:pt modelId="{FEE2DE7F-DB2F-47EA-B35C-995A3930FF66}" type="pres">
      <dgm:prSet presAssocID="{5D682D6C-CC97-4B9E-AC67-1DC199C0C94E}" presName="child2" presStyleLbl="bgAcc1" presStyleIdx="1" presStyleCnt="3" custScaleX="174154" custLinFactNeighborX="40516"/>
      <dgm:spPr/>
      <dgm:t>
        <a:bodyPr/>
        <a:lstStyle/>
        <a:p>
          <a:endParaRPr lang="hu-HU"/>
        </a:p>
      </dgm:t>
    </dgm:pt>
    <dgm:pt modelId="{2836ED50-FB2B-48EB-BF44-852C84C012E5}" type="pres">
      <dgm:prSet presAssocID="{5D682D6C-CC97-4B9E-AC67-1DC199C0C94E}" presName="child2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B2AC417-D392-43E5-94BD-30B219BE8E19}" type="pres">
      <dgm:prSet presAssocID="{5D682D6C-CC97-4B9E-AC67-1DC199C0C94E}" presName="child3group" presStyleCnt="0"/>
      <dgm:spPr/>
    </dgm:pt>
    <dgm:pt modelId="{0BD8A93F-2A84-45AF-A9BD-0BC77AAA68CE}" type="pres">
      <dgm:prSet presAssocID="{5D682D6C-CC97-4B9E-AC67-1DC199C0C94E}" presName="child3" presStyleLbl="bgAcc1" presStyleIdx="2" presStyleCnt="3" custScaleX="161614" custScaleY="142764" custLinFactNeighborX="49001" custLinFactNeighborY="-15551"/>
      <dgm:spPr/>
      <dgm:t>
        <a:bodyPr/>
        <a:lstStyle/>
        <a:p>
          <a:endParaRPr lang="hu-HU"/>
        </a:p>
      </dgm:t>
    </dgm:pt>
    <dgm:pt modelId="{03BF8E50-3540-4A41-9099-AF0087159DAB}" type="pres">
      <dgm:prSet presAssocID="{5D682D6C-CC97-4B9E-AC67-1DC199C0C94E}" presName="child3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B1B5E05-0A2F-4D49-9C46-8942826B0AEE}" type="pres">
      <dgm:prSet presAssocID="{5D682D6C-CC97-4B9E-AC67-1DC199C0C94E}" presName="childPlaceholder" presStyleCnt="0"/>
      <dgm:spPr/>
    </dgm:pt>
    <dgm:pt modelId="{36FA3961-E8EC-47D2-A1AC-7848B3ABECDA}" type="pres">
      <dgm:prSet presAssocID="{5D682D6C-CC97-4B9E-AC67-1DC199C0C94E}" presName="circle" presStyleCnt="0"/>
      <dgm:spPr/>
    </dgm:pt>
    <dgm:pt modelId="{82E99B9B-288A-4EC4-B8C2-3C428CEF258D}" type="pres">
      <dgm:prSet presAssocID="{5D682D6C-CC97-4B9E-AC67-1DC199C0C94E}" presName="quadrant1" presStyleLbl="node1" presStyleIdx="0" presStyleCnt="4" custLinFactNeighborX="2309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75ED4B0-1B3A-4B1A-B291-E5CB85EA7EA5}" type="pres">
      <dgm:prSet presAssocID="{5D682D6C-CC97-4B9E-AC67-1DC199C0C94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47AAFBF-56B6-44C1-B837-4178EA9BEADF}" type="pres">
      <dgm:prSet presAssocID="{5D682D6C-CC97-4B9E-AC67-1DC199C0C94E}" presName="quadrant3" presStyleLbl="node1" presStyleIdx="2" presStyleCnt="4" custScaleX="120712" custLinFactNeighborX="-3247" custLinFactNeighborY="112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03B2675-94E7-4ED3-AE75-BCEB155C01CC}" type="pres">
      <dgm:prSet presAssocID="{5D682D6C-CC97-4B9E-AC67-1DC199C0C94E}" presName="quadrant4" presStyleLbl="node1" presStyleIdx="3" presStyleCnt="4" custLinFactNeighborX="9" custLinFactNeighborY="-2309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0402FAF-9BCF-4FE7-B162-583BA8A5B810}" type="pres">
      <dgm:prSet presAssocID="{5D682D6C-CC97-4B9E-AC67-1DC199C0C94E}" presName="quadrantPlaceholder" presStyleCnt="0"/>
      <dgm:spPr/>
    </dgm:pt>
    <dgm:pt modelId="{440BA5AC-C122-41D1-922A-C174A417601C}" type="pres">
      <dgm:prSet presAssocID="{5D682D6C-CC97-4B9E-AC67-1DC199C0C94E}" presName="center1" presStyleLbl="fgShp" presStyleIdx="0" presStyleCnt="2"/>
      <dgm:spPr/>
    </dgm:pt>
    <dgm:pt modelId="{C8B0DAF2-D8BF-4B4A-AB11-1BE40BC2F0BF}" type="pres">
      <dgm:prSet presAssocID="{5D682D6C-CC97-4B9E-AC67-1DC199C0C94E}" presName="center2" presStyleLbl="fgShp" presStyleIdx="1" presStyleCnt="2"/>
      <dgm:spPr/>
    </dgm:pt>
  </dgm:ptLst>
  <dgm:cxnLst>
    <dgm:cxn modelId="{D1C6D396-8EED-4576-A363-89B7554F693C}" type="presOf" srcId="{AF0F7F3E-79AB-418D-8F38-CFF2A0128129}" destId="{D03B2675-94E7-4ED3-AE75-BCEB155C01CC}" srcOrd="0" destOrd="0" presId="urn:microsoft.com/office/officeart/2005/8/layout/cycle4"/>
    <dgm:cxn modelId="{61872577-6ED7-417C-A1CE-D4E69AFB830A}" type="presOf" srcId="{48A4BEC5-2728-4FD9-8A44-E971F6E003E3}" destId="{947AAFBF-56B6-44C1-B837-4178EA9BEADF}" srcOrd="0" destOrd="0" presId="urn:microsoft.com/office/officeart/2005/8/layout/cycle4"/>
    <dgm:cxn modelId="{B1DAE0B8-A9D3-46E7-8C27-9B19254CDA38}" srcId="{E40A4637-F089-40B4-86CC-5A7050096A77}" destId="{329772F5-718B-4E9B-8BE5-A643CE545E30}" srcOrd="0" destOrd="0" parTransId="{9D9E5DCB-BE95-4E9F-A516-15E21A75DAA7}" sibTransId="{19CFAF17-DAD6-433C-9FC3-E565A4728CEE}"/>
    <dgm:cxn modelId="{954C1021-8C89-4EBE-A129-9F0F4E8C78AF}" srcId="{5D682D6C-CC97-4B9E-AC67-1DC199C0C94E}" destId="{AF0F7F3E-79AB-418D-8F38-CFF2A0128129}" srcOrd="3" destOrd="0" parTransId="{E1C760B8-0B2E-43B7-B24B-FA05A62A33CB}" sibTransId="{09931E48-7DB8-48C0-88C7-02BD1DA496A9}"/>
    <dgm:cxn modelId="{FE9AAC00-1498-42B2-AE20-8C355A11E32E}" type="presOf" srcId="{26F98A1D-4268-472C-8B1F-DB6353D64CF5}" destId="{2836ED50-FB2B-48EB-BF44-852C84C012E5}" srcOrd="1" destOrd="1" presId="urn:microsoft.com/office/officeart/2005/8/layout/cycle4"/>
    <dgm:cxn modelId="{D427D6C4-B3E6-4F65-AE4B-75F8A31C5B97}" srcId="{5D682D6C-CC97-4B9E-AC67-1DC199C0C94E}" destId="{57B14230-138E-40BA-9260-D6DDAA6F57CD}" srcOrd="5" destOrd="0" parTransId="{ED78D57C-EBD8-4F64-9BEC-3B1433997F18}" sibTransId="{2FDF9A58-C4E3-471C-8EF9-3327D6C23FCF}"/>
    <dgm:cxn modelId="{E91C5174-399E-4537-B411-538946915E3A}" srcId="{48A4BEC5-2728-4FD9-8A44-E971F6E003E3}" destId="{F6BAD123-29F0-40A4-A9E6-837223E02CCB}" srcOrd="0" destOrd="0" parTransId="{CFA63036-CD64-4D90-8832-95E51217EE3D}" sibTransId="{483410CA-B31D-4AF4-865F-AC346A151835}"/>
    <dgm:cxn modelId="{194BD9A0-591C-40C1-88FB-459327898A47}" type="presOf" srcId="{3DA59015-3EB3-483A-A2B7-BC083D6AB802}" destId="{2836ED50-FB2B-48EB-BF44-852C84C012E5}" srcOrd="1" destOrd="0" presId="urn:microsoft.com/office/officeart/2005/8/layout/cycle4"/>
    <dgm:cxn modelId="{CFE73CDD-9EA9-432A-A442-C1A37D9BA916}" type="presOf" srcId="{7ED3A459-4631-472D-AC2A-7858FA93FB49}" destId="{0BD8A93F-2A84-45AF-A9BD-0BC77AAA68CE}" srcOrd="0" destOrd="1" presId="urn:microsoft.com/office/officeart/2005/8/layout/cycle4"/>
    <dgm:cxn modelId="{F8574559-A444-41D5-9A24-676615BD329C}" srcId="{5D682D6C-CC97-4B9E-AC67-1DC199C0C94E}" destId="{2271D722-10DA-48D5-8D2B-615062A143EB}" srcOrd="1" destOrd="0" parTransId="{9B9F3E98-5029-43F5-94A4-7601384BE5B8}" sibTransId="{DF7C62DB-645F-4A92-80A4-2A038ED91106}"/>
    <dgm:cxn modelId="{673BB66A-E7C7-42DB-8B97-C2AD1402F276}" type="presOf" srcId="{F6BAD123-29F0-40A4-A9E6-837223E02CCB}" destId="{03BF8E50-3540-4A41-9099-AF0087159DAB}" srcOrd="1" destOrd="0" presId="urn:microsoft.com/office/officeart/2005/8/layout/cycle4"/>
    <dgm:cxn modelId="{ECCCAD54-75AD-4CAF-858B-D4B302FD27CE}" type="presOf" srcId="{5D682D6C-CC97-4B9E-AC67-1DC199C0C94E}" destId="{95399613-9D63-43D5-A1ED-5594C53C7CCA}" srcOrd="0" destOrd="0" presId="urn:microsoft.com/office/officeart/2005/8/layout/cycle4"/>
    <dgm:cxn modelId="{49E2FB0E-F8CC-4374-B808-F7B7BB6A7933}" srcId="{5D682D6C-CC97-4B9E-AC67-1DC199C0C94E}" destId="{06905526-8649-461D-B697-72E33EA1E0F9}" srcOrd="7" destOrd="0" parTransId="{CAE14942-3DAE-4E84-B722-3067B59021AD}" sibTransId="{F67E3627-E5CC-4FDE-9E9F-781667AEB315}"/>
    <dgm:cxn modelId="{4AA8C8C2-EF97-4CE7-B447-7541492D0E78}" type="presOf" srcId="{2271D722-10DA-48D5-8D2B-615062A143EB}" destId="{575ED4B0-1B3A-4B1A-B291-E5CB85EA7EA5}" srcOrd="0" destOrd="0" presId="urn:microsoft.com/office/officeart/2005/8/layout/cycle4"/>
    <dgm:cxn modelId="{F0048602-B2F3-4AC7-B47E-82D93853598F}" srcId="{2271D722-10DA-48D5-8D2B-615062A143EB}" destId="{3DA59015-3EB3-483A-A2B7-BC083D6AB802}" srcOrd="0" destOrd="0" parTransId="{17E65819-ACAD-45DD-ACFA-1429FA061341}" sibTransId="{49A9E260-5940-4D2C-B64B-5002F349DF64}"/>
    <dgm:cxn modelId="{AA118441-CE92-496D-B21B-3941DB86F2F5}" type="presOf" srcId="{E40A4637-F089-40B4-86CC-5A7050096A77}" destId="{82E99B9B-288A-4EC4-B8C2-3C428CEF258D}" srcOrd="0" destOrd="0" presId="urn:microsoft.com/office/officeart/2005/8/layout/cycle4"/>
    <dgm:cxn modelId="{811E5AEB-2A99-4B9C-BBD5-D1FCD3DDB1F2}" srcId="{5D682D6C-CC97-4B9E-AC67-1DC199C0C94E}" destId="{E40A4637-F089-40B4-86CC-5A7050096A77}" srcOrd="0" destOrd="0" parTransId="{533F3BFA-9171-44ED-9CCE-4475C43D5969}" sibTransId="{FB01C031-EF89-4A8B-BEED-107B4DB42BBE}"/>
    <dgm:cxn modelId="{AB94037E-52ED-49A4-B636-14CC9897A56B}" srcId="{5D682D6C-CC97-4B9E-AC67-1DC199C0C94E}" destId="{C81C1C9E-F069-4FE0-983C-1D7B1A6B9AE6}" srcOrd="6" destOrd="0" parTransId="{623BFAC8-40C3-4926-BBC7-2EAFEBE9D0AA}" sibTransId="{48D170E1-E46B-45AE-85ED-2694A56F2EAE}"/>
    <dgm:cxn modelId="{F7F9320D-F852-4543-A8A9-56F8D607F349}" type="presOf" srcId="{7ED3A459-4631-472D-AC2A-7858FA93FB49}" destId="{03BF8E50-3540-4A41-9099-AF0087159DAB}" srcOrd="1" destOrd="1" presId="urn:microsoft.com/office/officeart/2005/8/layout/cycle4"/>
    <dgm:cxn modelId="{CD01F9F6-F1A2-4D3E-B509-9D8B83E22852}" srcId="{48A4BEC5-2728-4FD9-8A44-E971F6E003E3}" destId="{7ED3A459-4631-472D-AC2A-7858FA93FB49}" srcOrd="1" destOrd="0" parTransId="{47C8F113-1C3A-4EA9-9CEF-F4F136FB7BE1}" sibTransId="{BD41E053-4EFF-4B96-80A6-453ACA7B3E48}"/>
    <dgm:cxn modelId="{E25507EE-8F5B-4582-9FDE-E27B7514F089}" type="presOf" srcId="{3DA59015-3EB3-483A-A2B7-BC083D6AB802}" destId="{FEE2DE7F-DB2F-47EA-B35C-995A3930FF66}" srcOrd="0" destOrd="0" presId="urn:microsoft.com/office/officeart/2005/8/layout/cycle4"/>
    <dgm:cxn modelId="{B6DB0659-2DE6-4541-86BD-95311FE79497}" srcId="{5D682D6C-CC97-4B9E-AC67-1DC199C0C94E}" destId="{48A4BEC5-2728-4FD9-8A44-E971F6E003E3}" srcOrd="2" destOrd="0" parTransId="{87C1D55C-7389-446D-8876-58E4CE839F27}" sibTransId="{345ADD46-A3C4-463C-9161-9DF97D4C9A17}"/>
    <dgm:cxn modelId="{425042FC-9A61-47DB-8F81-EA438F918631}" srcId="{5D682D6C-CC97-4B9E-AC67-1DC199C0C94E}" destId="{A35E2EF7-81A5-42F0-A08D-6151D507AF9E}" srcOrd="4" destOrd="0" parTransId="{5E01310C-2AF2-4CBD-9C2F-02920869DA28}" sibTransId="{FE3E4FFC-5A3F-4B61-B733-6FD564222561}"/>
    <dgm:cxn modelId="{EA0587C1-A4F3-4BC3-8001-B34FC3429EDE}" type="presOf" srcId="{329772F5-718B-4E9B-8BE5-A643CE545E30}" destId="{A05F815C-D95E-4FD5-B544-8C18CAD791C4}" srcOrd="1" destOrd="0" presId="urn:microsoft.com/office/officeart/2005/8/layout/cycle4"/>
    <dgm:cxn modelId="{D2E05B7A-929F-4E96-A564-365423B9B4AF}" type="presOf" srcId="{26F98A1D-4268-472C-8B1F-DB6353D64CF5}" destId="{FEE2DE7F-DB2F-47EA-B35C-995A3930FF66}" srcOrd="0" destOrd="1" presId="urn:microsoft.com/office/officeart/2005/8/layout/cycle4"/>
    <dgm:cxn modelId="{FB8BB36D-F2F9-4A51-830B-BB95745EF5DA}" type="presOf" srcId="{329772F5-718B-4E9B-8BE5-A643CE545E30}" destId="{051F5797-5D72-451F-A87B-EE0A7E725250}" srcOrd="0" destOrd="0" presId="urn:microsoft.com/office/officeart/2005/8/layout/cycle4"/>
    <dgm:cxn modelId="{946E9F07-92DE-4D74-B8DE-A3B46F446B1F}" srcId="{2271D722-10DA-48D5-8D2B-615062A143EB}" destId="{26F98A1D-4268-472C-8B1F-DB6353D64CF5}" srcOrd="1" destOrd="0" parTransId="{D0488EEB-86F7-4742-B075-AF57AB68ECC9}" sibTransId="{47280D16-2698-4390-BB76-915185B84FDE}"/>
    <dgm:cxn modelId="{B426CDDF-BDE4-430A-953B-2E22F4CE68F5}" type="presOf" srcId="{F6BAD123-29F0-40A4-A9E6-837223E02CCB}" destId="{0BD8A93F-2A84-45AF-A9BD-0BC77AAA68CE}" srcOrd="0" destOrd="0" presId="urn:microsoft.com/office/officeart/2005/8/layout/cycle4"/>
    <dgm:cxn modelId="{A63E8355-C159-43DD-B058-1FD667F49054}" type="presParOf" srcId="{95399613-9D63-43D5-A1ED-5594C53C7CCA}" destId="{E4553784-51F2-4475-8B3D-7EF65C86E509}" srcOrd="0" destOrd="0" presId="urn:microsoft.com/office/officeart/2005/8/layout/cycle4"/>
    <dgm:cxn modelId="{74080445-0571-4218-B156-9CB57229A453}" type="presParOf" srcId="{E4553784-51F2-4475-8B3D-7EF65C86E509}" destId="{D2B1074D-602D-4FBE-A53E-4944E67F743A}" srcOrd="0" destOrd="0" presId="urn:microsoft.com/office/officeart/2005/8/layout/cycle4"/>
    <dgm:cxn modelId="{BE1C94D4-06D6-4D0C-ACB4-5E254F5DAC6C}" type="presParOf" srcId="{D2B1074D-602D-4FBE-A53E-4944E67F743A}" destId="{051F5797-5D72-451F-A87B-EE0A7E725250}" srcOrd="0" destOrd="0" presId="urn:microsoft.com/office/officeart/2005/8/layout/cycle4"/>
    <dgm:cxn modelId="{060612C7-E056-4316-B3F8-7A023E3969DB}" type="presParOf" srcId="{D2B1074D-602D-4FBE-A53E-4944E67F743A}" destId="{A05F815C-D95E-4FD5-B544-8C18CAD791C4}" srcOrd="1" destOrd="0" presId="urn:microsoft.com/office/officeart/2005/8/layout/cycle4"/>
    <dgm:cxn modelId="{FF4E8C01-9F45-4B94-BCE8-0D360AB5D89A}" type="presParOf" srcId="{E4553784-51F2-4475-8B3D-7EF65C86E509}" destId="{CFA7D0F0-AF8E-453D-B214-244210A74F66}" srcOrd="1" destOrd="0" presId="urn:microsoft.com/office/officeart/2005/8/layout/cycle4"/>
    <dgm:cxn modelId="{60FE450D-FC21-4658-B3CD-61B2826783C3}" type="presParOf" srcId="{CFA7D0F0-AF8E-453D-B214-244210A74F66}" destId="{FEE2DE7F-DB2F-47EA-B35C-995A3930FF66}" srcOrd="0" destOrd="0" presId="urn:microsoft.com/office/officeart/2005/8/layout/cycle4"/>
    <dgm:cxn modelId="{BE2EFE85-F928-466A-B75D-E59295414794}" type="presParOf" srcId="{CFA7D0F0-AF8E-453D-B214-244210A74F66}" destId="{2836ED50-FB2B-48EB-BF44-852C84C012E5}" srcOrd="1" destOrd="0" presId="urn:microsoft.com/office/officeart/2005/8/layout/cycle4"/>
    <dgm:cxn modelId="{A04C6BC8-FDAD-475F-A8A2-C950256639B1}" type="presParOf" srcId="{E4553784-51F2-4475-8B3D-7EF65C86E509}" destId="{5B2AC417-D392-43E5-94BD-30B219BE8E19}" srcOrd="2" destOrd="0" presId="urn:microsoft.com/office/officeart/2005/8/layout/cycle4"/>
    <dgm:cxn modelId="{E51C601B-E319-4425-92A1-F9E4CA4F7520}" type="presParOf" srcId="{5B2AC417-D392-43E5-94BD-30B219BE8E19}" destId="{0BD8A93F-2A84-45AF-A9BD-0BC77AAA68CE}" srcOrd="0" destOrd="0" presId="urn:microsoft.com/office/officeart/2005/8/layout/cycle4"/>
    <dgm:cxn modelId="{C6E50CBC-6F15-46EE-ACB0-5DD70F6F2839}" type="presParOf" srcId="{5B2AC417-D392-43E5-94BD-30B219BE8E19}" destId="{03BF8E50-3540-4A41-9099-AF0087159DAB}" srcOrd="1" destOrd="0" presId="urn:microsoft.com/office/officeart/2005/8/layout/cycle4"/>
    <dgm:cxn modelId="{C5FF8572-06FF-412F-826F-ACCDDF4CD8E3}" type="presParOf" srcId="{E4553784-51F2-4475-8B3D-7EF65C86E509}" destId="{1B1B5E05-0A2F-4D49-9C46-8942826B0AEE}" srcOrd="3" destOrd="0" presId="urn:microsoft.com/office/officeart/2005/8/layout/cycle4"/>
    <dgm:cxn modelId="{C15CF8D5-1440-45B4-8B1F-625F178BFDB3}" type="presParOf" srcId="{95399613-9D63-43D5-A1ED-5594C53C7CCA}" destId="{36FA3961-E8EC-47D2-A1AC-7848B3ABECDA}" srcOrd="1" destOrd="0" presId="urn:microsoft.com/office/officeart/2005/8/layout/cycle4"/>
    <dgm:cxn modelId="{C17915F9-5D0A-4519-A8A2-CE7923AB798D}" type="presParOf" srcId="{36FA3961-E8EC-47D2-A1AC-7848B3ABECDA}" destId="{82E99B9B-288A-4EC4-B8C2-3C428CEF258D}" srcOrd="0" destOrd="0" presId="urn:microsoft.com/office/officeart/2005/8/layout/cycle4"/>
    <dgm:cxn modelId="{89978DA8-53A2-41FE-87CF-305606CFC174}" type="presParOf" srcId="{36FA3961-E8EC-47D2-A1AC-7848B3ABECDA}" destId="{575ED4B0-1B3A-4B1A-B291-E5CB85EA7EA5}" srcOrd="1" destOrd="0" presId="urn:microsoft.com/office/officeart/2005/8/layout/cycle4"/>
    <dgm:cxn modelId="{57510A15-44C3-48FC-B23B-4EE4F8F0BAC6}" type="presParOf" srcId="{36FA3961-E8EC-47D2-A1AC-7848B3ABECDA}" destId="{947AAFBF-56B6-44C1-B837-4178EA9BEADF}" srcOrd="2" destOrd="0" presId="urn:microsoft.com/office/officeart/2005/8/layout/cycle4"/>
    <dgm:cxn modelId="{3008C5F2-7306-4B8C-A056-972FA09A7FDE}" type="presParOf" srcId="{36FA3961-E8EC-47D2-A1AC-7848B3ABECDA}" destId="{D03B2675-94E7-4ED3-AE75-BCEB155C01CC}" srcOrd="3" destOrd="0" presId="urn:microsoft.com/office/officeart/2005/8/layout/cycle4"/>
    <dgm:cxn modelId="{FE92254B-77B2-4960-808A-33BDFB54229F}" type="presParOf" srcId="{36FA3961-E8EC-47D2-A1AC-7848B3ABECDA}" destId="{60402FAF-9BCF-4FE7-B162-583BA8A5B810}" srcOrd="4" destOrd="0" presId="urn:microsoft.com/office/officeart/2005/8/layout/cycle4"/>
    <dgm:cxn modelId="{3369F402-083E-4C1E-9E34-261E30314F6E}" type="presParOf" srcId="{95399613-9D63-43D5-A1ED-5594C53C7CCA}" destId="{440BA5AC-C122-41D1-922A-C174A417601C}" srcOrd="2" destOrd="0" presId="urn:microsoft.com/office/officeart/2005/8/layout/cycle4"/>
    <dgm:cxn modelId="{43EFAAD7-4BFC-40B8-BCD2-6F52CA05575A}" type="presParOf" srcId="{95399613-9D63-43D5-A1ED-5594C53C7CCA}" destId="{C8B0DAF2-D8BF-4B4A-AB11-1BE40BC2F0B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8A93F-2A84-45AF-A9BD-0BC77AAA68CE}">
      <dsp:nvSpPr>
        <dsp:cNvPr id="0" name=""/>
        <dsp:cNvSpPr/>
      </dsp:nvSpPr>
      <dsp:spPr>
        <a:xfrm>
          <a:off x="3765143" y="1735743"/>
          <a:ext cx="2542891" cy="14550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b="1" i="1" kern="1200" dirty="0" smtClean="0">
              <a:solidFill>
                <a:schemeClr val="tx1"/>
              </a:solidFill>
            </a:rPr>
            <a:t>Villamosenergia termelés  a  megye számára</a:t>
          </a:r>
          <a:endParaRPr lang="hu-HU" sz="1000" i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b="1" i="1" kern="1200" dirty="0" smtClean="0">
              <a:solidFill>
                <a:schemeClr val="tx1"/>
              </a:solidFill>
            </a:rPr>
            <a:t>Zöld távhő Pécs város részére, egyike a legolcsóbb távhőhálózatoknak</a:t>
          </a:r>
          <a:endParaRPr lang="hu-HU" sz="1000" b="1" i="1" kern="1200" dirty="0">
            <a:solidFill>
              <a:schemeClr val="tx1"/>
            </a:solidFill>
          </a:endParaRPr>
        </a:p>
      </dsp:txBody>
      <dsp:txXfrm>
        <a:off x="4559974" y="2131480"/>
        <a:ext cx="1716096" cy="1027391"/>
      </dsp:txXfrm>
    </dsp:sp>
    <dsp:sp modelId="{FEE2DE7F-DB2F-47EA-B35C-995A3930FF66}">
      <dsp:nvSpPr>
        <dsp:cNvPr id="0" name=""/>
        <dsp:cNvSpPr/>
      </dsp:nvSpPr>
      <dsp:spPr>
        <a:xfrm>
          <a:off x="3567834" y="-53686"/>
          <a:ext cx="2740200" cy="10192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100" b="1" i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100" b="1" i="1" kern="1200" dirty="0" smtClean="0"/>
            <a:t>10,5 milliárd Ft összegű tüzelőanyag beszerzés a régióból</a:t>
          </a:r>
          <a:endParaRPr lang="hu-HU" sz="1100" b="1" i="1" kern="1200" dirty="0"/>
        </a:p>
      </dsp:txBody>
      <dsp:txXfrm>
        <a:off x="4412283" y="-31297"/>
        <a:ext cx="1873362" cy="719643"/>
      </dsp:txXfrm>
    </dsp:sp>
    <dsp:sp modelId="{051F5797-5D72-451F-A87B-EE0A7E725250}">
      <dsp:nvSpPr>
        <dsp:cNvPr id="0" name=""/>
        <dsp:cNvSpPr/>
      </dsp:nvSpPr>
      <dsp:spPr>
        <a:xfrm>
          <a:off x="549813" y="15875"/>
          <a:ext cx="2228251" cy="10192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100" b="1" i="1" kern="1200" dirty="0" smtClean="0"/>
            <a:t>710 fő munkavállalónak ad munkát az erőművön kívül</a:t>
          </a:r>
          <a:endParaRPr lang="hu-HU" sz="1100" b="1" i="1" kern="1200" dirty="0"/>
        </a:p>
      </dsp:txBody>
      <dsp:txXfrm>
        <a:off x="572202" y="38264"/>
        <a:ext cx="1514998" cy="719643"/>
      </dsp:txXfrm>
    </dsp:sp>
    <dsp:sp modelId="{82E99B9B-288A-4EC4-B8C2-3C428CEF258D}">
      <dsp:nvSpPr>
        <dsp:cNvPr id="0" name=""/>
        <dsp:cNvSpPr/>
      </dsp:nvSpPr>
      <dsp:spPr>
        <a:xfrm>
          <a:off x="1774866" y="236829"/>
          <a:ext cx="1379144" cy="1379144"/>
        </a:xfrm>
        <a:prstGeom prst="pieWedg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200" b="1" kern="1200" dirty="0">
            <a:solidFill>
              <a:srgbClr val="C00000"/>
            </a:solidFill>
          </a:endParaRPr>
        </a:p>
      </dsp:txBody>
      <dsp:txXfrm>
        <a:off x="2178808" y="640771"/>
        <a:ext cx="975202" cy="975202"/>
      </dsp:txXfrm>
    </dsp:sp>
    <dsp:sp modelId="{575ED4B0-1B3A-4B1A-B291-E5CB85EA7EA5}">
      <dsp:nvSpPr>
        <dsp:cNvPr id="0" name=""/>
        <dsp:cNvSpPr/>
      </dsp:nvSpPr>
      <dsp:spPr>
        <a:xfrm rot="5400000">
          <a:off x="3185868" y="236829"/>
          <a:ext cx="1379144" cy="1379144"/>
        </a:xfrm>
        <a:prstGeom prst="pieWedge">
          <a:avLst/>
        </a:prstGeom>
        <a:blipFill rotWithShape="0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3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200" b="1" kern="1200" dirty="0"/>
        </a:p>
      </dsp:txBody>
      <dsp:txXfrm rot="-5400000">
        <a:off x="3185868" y="640771"/>
        <a:ext cx="975202" cy="975202"/>
      </dsp:txXfrm>
    </dsp:sp>
    <dsp:sp modelId="{947AAFBF-56B6-44C1-B837-4178EA9BEADF}">
      <dsp:nvSpPr>
        <dsp:cNvPr id="0" name=""/>
        <dsp:cNvSpPr/>
      </dsp:nvSpPr>
      <dsp:spPr>
        <a:xfrm rot="10800000">
          <a:off x="2998263" y="1681220"/>
          <a:ext cx="1664793" cy="1379144"/>
        </a:xfrm>
        <a:prstGeom prst="pieWedg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100" b="1" kern="1200" dirty="0" smtClean="0">
              <a:solidFill>
                <a:schemeClr val="tx1"/>
              </a:solidFill>
            </a:rPr>
            <a:t>Hő- és villamosenergia termelés</a:t>
          </a:r>
          <a:endParaRPr lang="hu-HU" sz="1100" b="1" kern="1200" dirty="0">
            <a:solidFill>
              <a:schemeClr val="tx1"/>
            </a:solidFill>
          </a:endParaRPr>
        </a:p>
      </dsp:txBody>
      <dsp:txXfrm rot="10800000">
        <a:off x="2998263" y="1681220"/>
        <a:ext cx="1177186" cy="975202"/>
      </dsp:txXfrm>
    </dsp:sp>
    <dsp:sp modelId="{D03B2675-94E7-4ED3-AE75-BCEB155C01CC}">
      <dsp:nvSpPr>
        <dsp:cNvPr id="0" name=""/>
        <dsp:cNvSpPr/>
      </dsp:nvSpPr>
      <dsp:spPr>
        <a:xfrm rot="16200000">
          <a:off x="1743146" y="1647831"/>
          <a:ext cx="1379144" cy="1379144"/>
        </a:xfrm>
        <a:prstGeom prst="pieWedg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100" b="1" kern="1200" dirty="0" smtClean="0"/>
        </a:p>
      </dsp:txBody>
      <dsp:txXfrm rot="5400000">
        <a:off x="2147088" y="1647831"/>
        <a:ext cx="975202" cy="975202"/>
      </dsp:txXfrm>
    </dsp:sp>
    <dsp:sp modelId="{440BA5AC-C122-41D1-922A-C174A417601C}">
      <dsp:nvSpPr>
        <dsp:cNvPr id="0" name=""/>
        <dsp:cNvSpPr/>
      </dsp:nvSpPr>
      <dsp:spPr>
        <a:xfrm>
          <a:off x="2915931" y="1361166"/>
          <a:ext cx="476171" cy="414061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C8B0DAF2-D8BF-4B4A-AB11-1BE40BC2F0BF}">
      <dsp:nvSpPr>
        <dsp:cNvPr id="0" name=""/>
        <dsp:cNvSpPr/>
      </dsp:nvSpPr>
      <dsp:spPr>
        <a:xfrm rot="10800000">
          <a:off x="2915931" y="1520421"/>
          <a:ext cx="476171" cy="414061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FEE63-A9AC-6641-8511-BB7A131C9DD5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57E06-6D32-F440-8120-F9ADDEB2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53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D6AF7-95D2-453F-8788-211DA69171FE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1527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84550" y="0"/>
            <a:ext cx="5759450" cy="51435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1B5C93">
                  <a:alpha val="91765"/>
                </a:srgbClr>
              </a:gs>
              <a:gs pos="18000">
                <a:schemeClr val="tx2">
                  <a:alpha val="75000"/>
                  <a:lumMod val="100000"/>
                </a:schemeClr>
              </a:gs>
              <a:gs pos="54000">
                <a:srgbClr val="00386E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838" y="303213"/>
            <a:ext cx="4968875" cy="1963725"/>
          </a:xfrm>
        </p:spPr>
        <p:txBody>
          <a:bodyPr anchor="b" anchorCtr="0"/>
          <a:lstStyle>
            <a:lvl1pPr algn="l">
              <a:defRPr sz="3400" b="0" i="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err="1" smtClean="0"/>
              <a:t>Ez</a:t>
            </a:r>
            <a:r>
              <a:rPr lang="en-US" dirty="0" smtClean="0"/>
              <a:t> a </a:t>
            </a:r>
            <a:r>
              <a:rPr lang="en-US" dirty="0" err="1" smtClean="0"/>
              <a:t>címsor</a:t>
            </a:r>
            <a:r>
              <a:rPr lang="en-US" dirty="0" smtClean="0"/>
              <a:t> a </a:t>
            </a:r>
            <a:r>
              <a:rPr lang="en-US" dirty="0" err="1" smtClean="0"/>
              <a:t>prezentáció</a:t>
            </a:r>
            <a:r>
              <a:rPr lang="en-US" dirty="0" smtClean="0"/>
              <a:t> </a:t>
            </a:r>
            <a:r>
              <a:rPr lang="en-US" dirty="0" err="1" smtClean="0"/>
              <a:t>címsorának</a:t>
            </a:r>
            <a:r>
              <a:rPr lang="en-US" dirty="0" smtClean="0"/>
              <a:t> </a:t>
            </a:r>
            <a:r>
              <a:rPr lang="en-US" dirty="0" err="1" smtClean="0"/>
              <a:t>helye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79837" y="3184524"/>
            <a:ext cx="4968875" cy="638081"/>
          </a:xfrm>
        </p:spPr>
        <p:txBody>
          <a:bodyPr/>
          <a:lstStyle>
            <a:lvl1pPr marL="0" indent="0" algn="l">
              <a:buNone/>
              <a:defRPr sz="2100" b="1" i="0" cap="all" spc="1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 smtClean="0"/>
              <a:t>Előadó</a:t>
            </a:r>
            <a:r>
              <a:rPr lang="en-US" dirty="0" smtClean="0"/>
              <a:t> </a:t>
            </a:r>
            <a:r>
              <a:rPr lang="en-US" dirty="0" err="1" smtClean="0"/>
              <a:t>neve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80000"/>
            <a:ext cx="2904744" cy="12588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88" y="2664110"/>
            <a:ext cx="395630" cy="50292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779838" y="3822605"/>
            <a:ext cx="4968874" cy="657320"/>
          </a:xfrm>
        </p:spPr>
        <p:txBody>
          <a:bodyPr/>
          <a:lstStyle>
            <a:lvl1pPr marL="0" indent="0">
              <a:buNone/>
              <a:defRPr sz="1600" cap="all" spc="1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Intézmény</a:t>
            </a:r>
            <a:r>
              <a:rPr lang="en-US" dirty="0" smtClean="0"/>
              <a:t> </a:t>
            </a:r>
            <a:r>
              <a:rPr lang="en-US" dirty="0" err="1" smtClean="0"/>
              <a:t>neve</a:t>
            </a:r>
            <a:endParaRPr lang="en-US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779838" y="4285851"/>
            <a:ext cx="2128043" cy="239950"/>
          </a:xfrm>
        </p:spPr>
        <p:txBody>
          <a:bodyPr anchor="b"/>
          <a:lstStyle>
            <a:lvl1pPr marL="0" indent="0">
              <a:buNone/>
              <a:defRPr sz="1500" cap="all" spc="100" baseline="0">
                <a:solidFill>
                  <a:srgbClr val="BACEE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2017. November 00.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34" y="4349251"/>
            <a:ext cx="2825496" cy="13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262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132" userDrawn="1">
          <p15:clr>
            <a:srgbClr val="FBAE40"/>
          </p15:clr>
        </p15:guide>
        <p15:guide id="2" orient="horz" pos="282" userDrawn="1">
          <p15:clr>
            <a:srgbClr val="FBAE40"/>
          </p15:clr>
        </p15:guide>
        <p15:guide id="3" pos="2381" userDrawn="1">
          <p15:clr>
            <a:srgbClr val="FBAE40"/>
          </p15:clr>
        </p15:guide>
        <p15:guide id="4" orient="horz" pos="2006" userDrawn="1">
          <p15:clr>
            <a:srgbClr val="FBAE40"/>
          </p15:clr>
        </p15:guide>
        <p15:guide id="5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7130-F0B3-4362-A9BF-A714540EAB4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2017.11.28.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0C3B-103D-48AF-B10D-B777879A83D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413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7130-F0B3-4362-A9BF-A714540EAB4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2017.11.28.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0C3B-103D-48AF-B10D-B777879A83D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92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7130-F0B3-4362-A9BF-A714540EAB4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2017.11.28.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0C3B-103D-48AF-B10D-B777879A83D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40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7130-F0B3-4362-A9BF-A714540EAB4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2017.11.28.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0C3B-103D-48AF-B10D-B777879A83D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821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7130-F0B3-4362-A9BF-A714540EAB4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2017.11.28.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0C3B-103D-48AF-B10D-B777879A83D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122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7130-F0B3-4362-A9BF-A714540EAB4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2017.11.28.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0C3B-103D-48AF-B10D-B777879A83D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05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7130-F0B3-4362-A9BF-A714540EAB4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2017.11.28.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0C3B-103D-48AF-B10D-B777879A83D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757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7130-F0B3-4362-A9BF-A714540EAB4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2017.11.28.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0C3B-103D-48AF-B10D-B777879A83D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509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7130-F0B3-4362-A9BF-A714540EAB4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2017.11.28.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0C3B-103D-48AF-B10D-B777879A83D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366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7130-F0B3-4362-A9BF-A714540EAB4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2017.11.28.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0C3B-103D-48AF-B10D-B777879A83D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95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478400"/>
            <a:ext cx="1325880" cy="576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Ez</a:t>
            </a:r>
            <a:r>
              <a:rPr lang="en-US" dirty="0" smtClean="0"/>
              <a:t> a </a:t>
            </a:r>
            <a:r>
              <a:rPr lang="en-US" dirty="0" err="1" smtClean="0"/>
              <a:t>címsor</a:t>
            </a:r>
            <a:r>
              <a:rPr lang="en-US" dirty="0" smtClean="0"/>
              <a:t> a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címének</a:t>
            </a:r>
            <a:r>
              <a:rPr lang="en-US" dirty="0" smtClean="0"/>
              <a:t> a </a:t>
            </a:r>
            <a:r>
              <a:rPr lang="en-US" dirty="0" err="1" smtClean="0"/>
              <a:t>helye</a:t>
            </a:r>
            <a:r>
              <a:rPr lang="en-US" dirty="0" smtClean="0"/>
              <a:t>, </a:t>
            </a:r>
            <a:r>
              <a:rPr lang="en-US" dirty="0" err="1" smtClean="0"/>
              <a:t>kérjük</a:t>
            </a:r>
            <a:r>
              <a:rPr lang="en-US" dirty="0" smtClean="0"/>
              <a:t>, ide </a:t>
            </a:r>
            <a:r>
              <a:rPr lang="en-US" dirty="0" err="1" smtClean="0"/>
              <a:t>írja</a:t>
            </a:r>
            <a:r>
              <a:rPr lang="en-US" dirty="0" smtClean="0"/>
              <a:t> a </a:t>
            </a:r>
            <a:r>
              <a:rPr lang="en-US" dirty="0" err="1" smtClean="0"/>
              <a:t>címet</a:t>
            </a:r>
            <a:r>
              <a:rPr lang="en-US" dirty="0" smtClean="0"/>
              <a:t>, </a:t>
            </a:r>
            <a:r>
              <a:rPr lang="en-US" dirty="0" err="1" smtClean="0"/>
              <a:t>amely</a:t>
            </a:r>
            <a:r>
              <a:rPr lang="en-US" dirty="0" smtClean="0"/>
              <a:t> </a:t>
            </a:r>
            <a:r>
              <a:rPr lang="en-US" dirty="0" err="1" smtClean="0"/>
              <a:t>kétsoros</a:t>
            </a:r>
            <a:r>
              <a:rPr lang="en-US" dirty="0" smtClean="0"/>
              <a:t> is </a:t>
            </a:r>
            <a:r>
              <a:rPr lang="en-US" dirty="0" err="1" smtClean="0"/>
              <a:t>lehet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2988" y="1491925"/>
            <a:ext cx="7705725" cy="29880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emlékezetes</a:t>
            </a:r>
            <a:r>
              <a:rPr lang="en-US" dirty="0" smtClean="0"/>
              <a:t> </a:t>
            </a:r>
            <a:r>
              <a:rPr lang="en-US" dirty="0" err="1" smtClean="0"/>
              <a:t>prezentáció</a:t>
            </a:r>
            <a:r>
              <a:rPr lang="en-US" dirty="0" smtClean="0"/>
              <a:t> </a:t>
            </a:r>
            <a:r>
              <a:rPr lang="en-US" dirty="0" err="1" smtClean="0"/>
              <a:t>fő</a:t>
            </a:r>
            <a:r>
              <a:rPr lang="en-US" dirty="0" smtClean="0"/>
              <a:t> </a:t>
            </a:r>
            <a:r>
              <a:rPr lang="en-US" dirty="0" err="1" smtClean="0"/>
              <a:t>jellemzője</a:t>
            </a:r>
            <a:r>
              <a:rPr lang="en-US" dirty="0" smtClean="0"/>
              <a:t> a </a:t>
            </a:r>
            <a:r>
              <a:rPr lang="en-US" dirty="0" err="1" smtClean="0"/>
              <a:t>viszonylag</a:t>
            </a:r>
            <a:r>
              <a:rPr lang="en-US" dirty="0" smtClean="0"/>
              <a:t> </a:t>
            </a:r>
            <a:r>
              <a:rPr lang="en-US" dirty="0" err="1" smtClean="0"/>
              <a:t>kevés</a:t>
            </a:r>
            <a:r>
              <a:rPr lang="en-US" dirty="0" smtClean="0"/>
              <a:t>, de </a:t>
            </a:r>
            <a:r>
              <a:rPr lang="en-US" dirty="0" err="1" smtClean="0"/>
              <a:t>informatív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viszonylag</a:t>
            </a:r>
            <a:r>
              <a:rPr lang="en-US" dirty="0" smtClean="0"/>
              <a:t> </a:t>
            </a:r>
            <a:r>
              <a:rPr lang="en-US" dirty="0" err="1" smtClean="0"/>
              <a:t>rövid</a:t>
            </a:r>
            <a:r>
              <a:rPr lang="en-US" dirty="0" smtClean="0"/>
              <a:t>, </a:t>
            </a:r>
            <a:r>
              <a:rPr lang="en-US" dirty="0" err="1" smtClean="0"/>
              <a:t>jól</a:t>
            </a:r>
            <a:r>
              <a:rPr lang="en-US" dirty="0" smtClean="0"/>
              <a:t> </a:t>
            </a:r>
            <a:r>
              <a:rPr lang="en-US" dirty="0" err="1" smtClean="0"/>
              <a:t>strukturált</a:t>
            </a:r>
            <a:r>
              <a:rPr lang="en-US" dirty="0" smtClean="0"/>
              <a:t> </a:t>
            </a:r>
            <a:r>
              <a:rPr lang="en-US" dirty="0" err="1" smtClean="0"/>
              <a:t>szöveg</a:t>
            </a:r>
            <a:r>
              <a:rPr lang="en-US" dirty="0" smtClean="0"/>
              <a:t>. A </a:t>
            </a:r>
            <a:r>
              <a:rPr lang="en-US" dirty="0" err="1" smtClean="0"/>
              <a:t>legkisebb</a:t>
            </a:r>
            <a:r>
              <a:rPr lang="en-US" dirty="0" smtClean="0"/>
              <a:t>, </a:t>
            </a:r>
            <a:r>
              <a:rPr lang="en-US" dirty="0" err="1" smtClean="0"/>
              <a:t>az</a:t>
            </a:r>
            <a:r>
              <a:rPr lang="en-US" dirty="0" smtClean="0"/>
              <a:t> MTA </a:t>
            </a:r>
            <a:r>
              <a:rPr lang="en-US" dirty="0" err="1" smtClean="0"/>
              <a:t>Székház</a:t>
            </a:r>
            <a:r>
              <a:rPr lang="en-US" dirty="0" smtClean="0"/>
              <a:t> </a:t>
            </a:r>
            <a:r>
              <a:rPr lang="en-US" dirty="0" err="1" smtClean="0"/>
              <a:t>Dísztermének</a:t>
            </a:r>
            <a:r>
              <a:rPr lang="en-US" dirty="0" smtClean="0"/>
              <a:t> </a:t>
            </a:r>
            <a:r>
              <a:rPr lang="en-US" dirty="0" err="1" smtClean="0"/>
              <a:t>utolsó</a:t>
            </a:r>
            <a:r>
              <a:rPr lang="en-US" dirty="0" smtClean="0"/>
              <a:t> </a:t>
            </a:r>
            <a:r>
              <a:rPr lang="en-US" dirty="0" err="1" smtClean="0"/>
              <a:t>sorából</a:t>
            </a:r>
            <a:r>
              <a:rPr lang="en-US" dirty="0" smtClean="0"/>
              <a:t> is </a:t>
            </a:r>
            <a:r>
              <a:rPr lang="en-US" dirty="0" err="1" smtClean="0"/>
              <a:t>még</a:t>
            </a:r>
            <a:r>
              <a:rPr lang="en-US" dirty="0" smtClean="0"/>
              <a:t> </a:t>
            </a:r>
            <a:r>
              <a:rPr lang="en-US" dirty="0" err="1" smtClean="0"/>
              <a:t>jól</a:t>
            </a:r>
            <a:r>
              <a:rPr lang="en-US" dirty="0" smtClean="0"/>
              <a:t> </a:t>
            </a:r>
            <a:r>
              <a:rPr lang="en-US" dirty="0" err="1" smtClean="0"/>
              <a:t>olvasható</a:t>
            </a:r>
            <a:r>
              <a:rPr lang="en-US" dirty="0" smtClean="0"/>
              <a:t> </a:t>
            </a:r>
            <a:r>
              <a:rPr lang="en-US" dirty="0" err="1" smtClean="0"/>
              <a:t>betűméret</a:t>
            </a:r>
            <a:r>
              <a:rPr lang="en-US" dirty="0" smtClean="0"/>
              <a:t>: 18 </a:t>
            </a:r>
            <a:r>
              <a:rPr lang="en-US" dirty="0" err="1" smtClean="0"/>
              <a:t>pont</a:t>
            </a:r>
            <a:r>
              <a:rPr lang="en-US" dirty="0" smtClean="0"/>
              <a:t>. A </a:t>
            </a:r>
            <a:r>
              <a:rPr lang="en-US" dirty="0" err="1" smtClean="0"/>
              <a:t>diára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ikonok</a:t>
            </a:r>
            <a:r>
              <a:rPr lang="en-US" dirty="0" smtClean="0"/>
              <a:t> </a:t>
            </a:r>
            <a:r>
              <a:rPr lang="en-US" dirty="0" err="1" smtClean="0"/>
              <a:t>segítségével</a:t>
            </a:r>
            <a:r>
              <a:rPr lang="en-US" dirty="0" smtClean="0"/>
              <a:t> </a:t>
            </a:r>
            <a:r>
              <a:rPr lang="en-US" dirty="0" err="1" smtClean="0"/>
              <a:t>beszúrhatók</a:t>
            </a:r>
            <a:r>
              <a:rPr lang="en-US" dirty="0" smtClean="0"/>
              <a:t> </a:t>
            </a:r>
            <a:r>
              <a:rPr lang="en-US" dirty="0" err="1" smtClean="0"/>
              <a:t>nem</a:t>
            </a:r>
            <a:r>
              <a:rPr lang="en-US" dirty="0" smtClean="0"/>
              <a:t> </a:t>
            </a:r>
            <a:r>
              <a:rPr lang="en-US" dirty="0" err="1" smtClean="0"/>
              <a:t>szöveges</a:t>
            </a:r>
            <a:r>
              <a:rPr lang="en-US" dirty="0" smtClean="0"/>
              <a:t> </a:t>
            </a:r>
            <a:r>
              <a:rPr lang="en-US" dirty="0" err="1" smtClean="0"/>
              <a:t>tartalmak</a:t>
            </a:r>
            <a:r>
              <a:rPr lang="en-US" dirty="0" smtClean="0"/>
              <a:t> is: </a:t>
            </a:r>
            <a:r>
              <a:rPr lang="en-US" dirty="0" err="1" smtClean="0"/>
              <a:t>táblázatok</a:t>
            </a:r>
            <a:r>
              <a:rPr lang="en-US" dirty="0" smtClean="0"/>
              <a:t>, </a:t>
            </a:r>
            <a:r>
              <a:rPr lang="en-US" dirty="0" err="1" smtClean="0"/>
              <a:t>grafikonok</a:t>
            </a:r>
            <a:r>
              <a:rPr lang="en-US" dirty="0" smtClean="0"/>
              <a:t>, </a:t>
            </a:r>
            <a:r>
              <a:rPr lang="en-US" dirty="0" err="1" smtClean="0"/>
              <a:t>illusztrációk</a:t>
            </a:r>
            <a:r>
              <a:rPr lang="en-US" dirty="0" smtClean="0"/>
              <a:t>, </a:t>
            </a:r>
            <a:r>
              <a:rPr lang="en-US" dirty="0" err="1" smtClean="0"/>
              <a:t>videók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Felsorolás</a:t>
            </a:r>
            <a:r>
              <a:rPr lang="en-US" dirty="0" smtClean="0"/>
              <a:t>, </a:t>
            </a:r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Felsorolás</a:t>
            </a:r>
            <a:r>
              <a:rPr lang="en-US" dirty="0" smtClean="0"/>
              <a:t>, </a:t>
            </a:r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3"/>
            <a:r>
              <a:rPr lang="en-US" dirty="0" err="1" smtClean="0"/>
              <a:t>Felsorolás</a:t>
            </a:r>
            <a:r>
              <a:rPr lang="en-US" dirty="0" smtClean="0"/>
              <a:t>, </a:t>
            </a:r>
            <a:r>
              <a:rPr lang="en-US" dirty="0" err="1" smtClean="0"/>
              <a:t>negyedik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4"/>
            <a:r>
              <a:rPr lang="en-US" dirty="0" err="1" smtClean="0"/>
              <a:t>Felsorolás</a:t>
            </a:r>
            <a:r>
              <a:rPr lang="en-US" dirty="0" smtClean="0"/>
              <a:t>, </a:t>
            </a:r>
            <a:r>
              <a:rPr lang="en-US" dirty="0" err="1" smtClean="0"/>
              <a:t>ötödik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2439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7130-F0B3-4362-A9BF-A714540EAB4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2017.11.28.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00C3B-103D-48AF-B10D-B777879A83D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23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213" y="1282304"/>
            <a:ext cx="8064499" cy="925187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 dirty="0" smtClean="0"/>
              <a:t>A </a:t>
            </a:r>
            <a:r>
              <a:rPr lang="en-US" dirty="0" err="1" smtClean="0"/>
              <a:t>prezentáció</a:t>
            </a:r>
            <a:r>
              <a:rPr lang="en-US" dirty="0" smtClean="0"/>
              <a:t> </a:t>
            </a:r>
            <a:r>
              <a:rPr lang="en-US" dirty="0" err="1" smtClean="0"/>
              <a:t>fejezetekkel</a:t>
            </a:r>
            <a:r>
              <a:rPr lang="en-US" dirty="0" smtClean="0"/>
              <a:t> is </a:t>
            </a:r>
            <a:r>
              <a:rPr lang="en-US" dirty="0" err="1" smtClean="0"/>
              <a:t>tagolható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2988" y="2571750"/>
            <a:ext cx="7705724" cy="1908175"/>
          </a:xfrm>
        </p:spPr>
        <p:txBody>
          <a:bodyPr/>
          <a:lstStyle>
            <a:lvl1pPr marL="0" indent="0">
              <a:buNone/>
              <a:defRPr sz="1800" cap="all" spc="100" baseline="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Kérjük</a:t>
            </a:r>
            <a:r>
              <a:rPr lang="en-US" dirty="0" smtClean="0"/>
              <a:t>, a </a:t>
            </a:r>
            <a:r>
              <a:rPr lang="en-US" dirty="0" err="1" smtClean="0"/>
              <a:t>fenti</a:t>
            </a:r>
            <a:r>
              <a:rPr lang="en-US" dirty="0" smtClean="0"/>
              <a:t> </a:t>
            </a:r>
            <a:r>
              <a:rPr lang="en-US" dirty="0" err="1" smtClean="0"/>
              <a:t>sorba</a:t>
            </a:r>
            <a:r>
              <a:rPr lang="en-US" dirty="0" smtClean="0"/>
              <a:t> a </a:t>
            </a:r>
            <a:r>
              <a:rPr lang="en-US" dirty="0" err="1" smtClean="0"/>
              <a:t>fejezet</a:t>
            </a:r>
            <a:r>
              <a:rPr lang="en-US" dirty="0" smtClean="0"/>
              <a:t> </a:t>
            </a:r>
            <a:r>
              <a:rPr lang="en-US" dirty="0" err="1" smtClean="0"/>
              <a:t>címét</a:t>
            </a:r>
            <a:r>
              <a:rPr lang="en-US" dirty="0" smtClean="0"/>
              <a:t> </a:t>
            </a:r>
            <a:r>
              <a:rPr lang="en-US" dirty="0" err="1" smtClean="0"/>
              <a:t>írja</a:t>
            </a:r>
            <a:r>
              <a:rPr lang="en-US" dirty="0" smtClean="0"/>
              <a:t>,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alsó</a:t>
            </a:r>
            <a:r>
              <a:rPr lang="en-US" dirty="0" smtClean="0"/>
              <a:t> </a:t>
            </a:r>
            <a:r>
              <a:rPr lang="en-US" dirty="0" err="1" smtClean="0"/>
              <a:t>sorba</a:t>
            </a:r>
            <a:r>
              <a:rPr lang="en-US" dirty="0" smtClean="0"/>
              <a:t> </a:t>
            </a:r>
            <a:r>
              <a:rPr lang="en-US" dirty="0" err="1" smtClean="0"/>
              <a:t>pedig</a:t>
            </a:r>
            <a:r>
              <a:rPr lang="en-US" dirty="0" smtClean="0"/>
              <a:t> </a:t>
            </a:r>
            <a:r>
              <a:rPr lang="en-US" dirty="0" err="1" smtClean="0"/>
              <a:t>magyarázó</a:t>
            </a:r>
            <a:r>
              <a:rPr lang="en-US" dirty="0" smtClean="0"/>
              <a:t> </a:t>
            </a:r>
            <a:r>
              <a:rPr lang="en-US" dirty="0" err="1" smtClean="0"/>
              <a:t>jellegű</a:t>
            </a:r>
            <a:r>
              <a:rPr lang="en-US" dirty="0" smtClean="0"/>
              <a:t> </a:t>
            </a:r>
            <a:r>
              <a:rPr lang="en-US" dirty="0" err="1" smtClean="0"/>
              <a:t>alcím</a:t>
            </a:r>
            <a:r>
              <a:rPr lang="en-US" dirty="0" smtClean="0"/>
              <a:t> </a:t>
            </a:r>
            <a:r>
              <a:rPr lang="en-US" dirty="0" err="1" smtClean="0"/>
              <a:t>kerülhet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961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Ezen</a:t>
            </a:r>
            <a:r>
              <a:rPr lang="en-US" dirty="0" smtClean="0"/>
              <a:t> a </a:t>
            </a:r>
            <a:r>
              <a:rPr lang="en-US" dirty="0" err="1" smtClean="0"/>
              <a:t>dián</a:t>
            </a:r>
            <a:r>
              <a:rPr lang="en-US" dirty="0" smtClean="0"/>
              <a:t> </a:t>
            </a:r>
            <a:r>
              <a:rPr lang="en-US" dirty="0" err="1" smtClean="0"/>
              <a:t>két</a:t>
            </a:r>
            <a:r>
              <a:rPr lang="en-US" dirty="0" smtClean="0"/>
              <a:t> </a:t>
            </a:r>
            <a:r>
              <a:rPr lang="en-US" dirty="0" err="1" smtClean="0"/>
              <a:t>típusú</a:t>
            </a:r>
            <a:r>
              <a:rPr lang="en-US" dirty="0" smtClean="0"/>
              <a:t> </a:t>
            </a:r>
            <a:r>
              <a:rPr lang="en-US" dirty="0" err="1" smtClean="0"/>
              <a:t>tartalmat</a:t>
            </a:r>
            <a:r>
              <a:rPr lang="en-US" dirty="0" smtClean="0"/>
              <a:t> </a:t>
            </a:r>
            <a:r>
              <a:rPr lang="en-US" dirty="0" err="1" smtClean="0"/>
              <a:t>jeleníthetünk</a:t>
            </a:r>
            <a:r>
              <a:rPr lang="en-US" dirty="0" smtClean="0"/>
              <a:t> meg </a:t>
            </a:r>
            <a:r>
              <a:rPr lang="en-US" dirty="0" err="1" smtClean="0"/>
              <a:t>egymás</a:t>
            </a:r>
            <a:r>
              <a:rPr lang="en-US" dirty="0" smtClean="0"/>
              <a:t> </a:t>
            </a:r>
            <a:r>
              <a:rPr lang="en-US" dirty="0" err="1" smtClean="0"/>
              <a:t>mellett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1369219"/>
            <a:ext cx="3887788" cy="311070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2512" y="1369219"/>
            <a:ext cx="3886200" cy="3110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478400"/>
            <a:ext cx="1325880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37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Csak</a:t>
            </a:r>
            <a:r>
              <a:rPr lang="en-US" dirty="0" smtClean="0"/>
              <a:t> </a:t>
            </a:r>
            <a:r>
              <a:rPr lang="en-US" dirty="0" err="1" smtClean="0"/>
              <a:t>címsorral</a:t>
            </a:r>
            <a:r>
              <a:rPr lang="en-US" dirty="0" smtClean="0"/>
              <a:t> </a:t>
            </a:r>
            <a:r>
              <a:rPr lang="en-US" dirty="0" err="1" smtClean="0"/>
              <a:t>ellátott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478400"/>
            <a:ext cx="1325880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779838" y="303213"/>
            <a:ext cx="4968873" cy="4429125"/>
          </a:xfrm>
        </p:spPr>
        <p:txBody>
          <a:bodyPr anchor="t"/>
          <a:lstStyle>
            <a:lvl1pPr marL="0" indent="0">
              <a:buNone/>
              <a:defRPr sz="24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err="1" smtClean="0"/>
              <a:t>Kattintson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ikonra</a:t>
            </a:r>
            <a:r>
              <a:rPr lang="en-US" dirty="0" smtClean="0"/>
              <a:t> a </a:t>
            </a:r>
            <a:r>
              <a:rPr lang="en-US" dirty="0" err="1" smtClean="0"/>
              <a:t>kép</a:t>
            </a:r>
            <a:r>
              <a:rPr lang="en-US" dirty="0" smtClean="0"/>
              <a:t> </a:t>
            </a:r>
            <a:r>
              <a:rPr lang="en-US" dirty="0" err="1" smtClean="0"/>
              <a:t>hozzáadásáért</a:t>
            </a:r>
            <a:r>
              <a:rPr lang="en-US" dirty="0" smtClean="0"/>
              <a:t>, </a:t>
            </a:r>
            <a:r>
              <a:rPr lang="en-US" dirty="0" err="1" smtClean="0"/>
              <a:t>vagy</a:t>
            </a:r>
            <a:r>
              <a:rPr lang="en-US" dirty="0" smtClean="0"/>
              <a:t> </a:t>
            </a:r>
            <a:r>
              <a:rPr lang="en-US" dirty="0" err="1" smtClean="0"/>
              <a:t>húzza</a:t>
            </a:r>
            <a:r>
              <a:rPr lang="en-US" dirty="0" smtClean="0"/>
              <a:t> be </a:t>
            </a:r>
            <a:r>
              <a:rPr lang="en-US" dirty="0" err="1" smtClean="0"/>
              <a:t>erre</a:t>
            </a:r>
            <a:r>
              <a:rPr lang="en-US" dirty="0" smtClean="0"/>
              <a:t> a </a:t>
            </a:r>
            <a:r>
              <a:rPr lang="en-US" dirty="0" err="1" smtClean="0"/>
              <a:t>felületre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3384550" cy="5143500"/>
          </a:xfrm>
          <a:prstGeom prst="rect">
            <a:avLst/>
          </a:prstGeom>
          <a:solidFill>
            <a:srgbClr val="1B5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03213"/>
            <a:ext cx="2880000" cy="4176712"/>
          </a:xfrm>
        </p:spPr>
        <p:txBody>
          <a:bodyPr anchor="ctr" anchorCtr="1"/>
          <a:lstStyle>
            <a:lvl1pPr>
              <a:defRPr sz="2200" b="0" i="1" baseline="0">
                <a:solidFill>
                  <a:schemeClr val="bg1"/>
                </a:solidFill>
                <a:latin typeface="Calibri" charset="0"/>
              </a:defRPr>
            </a:lvl1pPr>
          </a:lstStyle>
          <a:p>
            <a:r>
              <a:rPr lang="en-US" dirty="0" err="1" smtClean="0"/>
              <a:t>Kiemelt</a:t>
            </a:r>
            <a:r>
              <a:rPr lang="en-US" dirty="0" smtClean="0"/>
              <a:t> </a:t>
            </a:r>
            <a:r>
              <a:rPr lang="en-US" dirty="0" err="1" smtClean="0"/>
              <a:t>illusztrációk</a:t>
            </a:r>
            <a:r>
              <a:rPr lang="en-US" dirty="0" smtClean="0"/>
              <a:t> </a:t>
            </a:r>
            <a:r>
              <a:rPr lang="en-US" dirty="0" err="1" smtClean="0"/>
              <a:t>megjelenítése</a:t>
            </a:r>
            <a:r>
              <a:rPr lang="en-US" dirty="0" smtClean="0"/>
              <a:t> – </a:t>
            </a:r>
            <a:r>
              <a:rPr lang="en-US" dirty="0" err="1" smtClean="0"/>
              <a:t>itt</a:t>
            </a:r>
            <a:r>
              <a:rPr lang="en-US" dirty="0" smtClean="0"/>
              <a:t> </a:t>
            </a:r>
            <a:r>
              <a:rPr lang="en-US" dirty="0" err="1" smtClean="0"/>
              <a:t>akár</a:t>
            </a:r>
            <a:r>
              <a:rPr lang="en-US" dirty="0" smtClean="0"/>
              <a:t> a </a:t>
            </a:r>
            <a:r>
              <a:rPr lang="en-US" dirty="0" err="1" smtClean="0"/>
              <a:t>képhez</a:t>
            </a:r>
            <a:r>
              <a:rPr lang="en-US" dirty="0" smtClean="0"/>
              <a:t> </a:t>
            </a:r>
            <a:r>
              <a:rPr lang="en-US" dirty="0" err="1" smtClean="0"/>
              <a:t>kapcsolódó</a:t>
            </a:r>
            <a:r>
              <a:rPr lang="en-US" dirty="0" smtClean="0"/>
              <a:t> </a:t>
            </a:r>
            <a:r>
              <a:rPr lang="en-US" dirty="0" err="1" smtClean="0"/>
              <a:t>idézet</a:t>
            </a:r>
            <a:r>
              <a:rPr lang="en-US" dirty="0" smtClean="0"/>
              <a:t> is </a:t>
            </a:r>
            <a:r>
              <a:rPr lang="en-US" dirty="0" err="1" smtClean="0"/>
              <a:t>szerepelhet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9573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132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bg>
      <p:bgPr>
        <a:solidFill>
          <a:srgbClr val="1B5C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989" y="303212"/>
            <a:ext cx="3323724" cy="4429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58" y="2722939"/>
            <a:ext cx="395630" cy="5029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07963" y="3486266"/>
            <a:ext cx="3082062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cap="all" spc="100" baseline="0" dirty="0" err="1" smtClean="0">
                <a:latin typeface="Calibri" charset="0"/>
                <a:ea typeface="Calibri" charset="0"/>
                <a:cs typeface="Calibri" charset="0"/>
              </a:rPr>
              <a:t>Szeretettel</a:t>
            </a:r>
            <a:r>
              <a:rPr lang="en-US" sz="1300" b="1" cap="all" spc="100" baseline="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 smtClean="0">
                <a:latin typeface="Calibri" charset="0"/>
                <a:ea typeface="Calibri" charset="0"/>
                <a:cs typeface="Calibri" charset="0"/>
              </a:rPr>
              <a:t>várjuk</a:t>
            </a:r>
            <a:r>
              <a:rPr lang="en-US" sz="1300" b="1" cap="all" spc="100" baseline="0" dirty="0" smtClean="0"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en-US" sz="1300" b="1" cap="all" spc="100" baseline="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1300" b="1" cap="all" spc="100" baseline="0" dirty="0" smtClean="0"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en-US" sz="1300" b="1" cap="all" spc="100" baseline="0" dirty="0" err="1" smtClean="0">
                <a:latin typeface="Calibri" charset="0"/>
                <a:ea typeface="Calibri" charset="0"/>
                <a:cs typeface="Calibri" charset="0"/>
              </a:rPr>
              <a:t>magyar</a:t>
            </a:r>
            <a:r>
              <a:rPr lang="en-US" sz="1300" b="1" cap="all" spc="100" baseline="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 smtClean="0">
                <a:latin typeface="Calibri" charset="0"/>
                <a:ea typeface="Calibri" charset="0"/>
                <a:cs typeface="Calibri" charset="0"/>
              </a:rPr>
              <a:t>tudomány</a:t>
            </a:r>
            <a:r>
              <a:rPr lang="en-US" sz="1300" b="1" cap="all" spc="100" baseline="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 smtClean="0">
                <a:latin typeface="Calibri" charset="0"/>
                <a:ea typeface="Calibri" charset="0"/>
                <a:cs typeface="Calibri" charset="0"/>
              </a:rPr>
              <a:t>ünnepének</a:t>
            </a:r>
            <a:r>
              <a:rPr lang="en-US" sz="1300" b="1" cap="all" spc="100" baseline="0" dirty="0" smtClean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1300" b="1" cap="all" spc="100" baseline="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1300" b="1" cap="all" spc="100" baseline="0" dirty="0" err="1" smtClean="0">
                <a:latin typeface="Calibri" charset="0"/>
                <a:ea typeface="Calibri" charset="0"/>
                <a:cs typeface="Calibri" charset="0"/>
              </a:rPr>
              <a:t>további</a:t>
            </a:r>
            <a:r>
              <a:rPr lang="en-US" sz="1300" b="1" cap="all" spc="100" baseline="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baseline="0" dirty="0" err="1" smtClean="0">
                <a:latin typeface="Calibri" charset="0"/>
                <a:ea typeface="Calibri" charset="0"/>
                <a:cs typeface="Calibri" charset="0"/>
              </a:rPr>
              <a:t>programjaira</a:t>
            </a:r>
            <a:r>
              <a:rPr lang="en-US" sz="1300" b="1" cap="all" spc="100" baseline="0" dirty="0" smtClean="0">
                <a:latin typeface="Calibri" charset="0"/>
                <a:ea typeface="Calibri" charset="0"/>
                <a:cs typeface="Calibri" charset="0"/>
              </a:rPr>
              <a:t>!</a:t>
            </a:r>
          </a:p>
          <a:p>
            <a:endParaRPr lang="en-US" sz="1400" cap="all" spc="100" baseline="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400" i="1" cap="all" spc="100" baseline="0" dirty="0" err="1" smtClean="0">
                <a:latin typeface="Calibri" charset="0"/>
                <a:ea typeface="Calibri" charset="0"/>
                <a:cs typeface="Calibri" charset="0"/>
              </a:rPr>
              <a:t>tudomanyunnep.hu</a:t>
            </a:r>
            <a:endParaRPr lang="en-US" sz="1400" i="1" cap="all" spc="100" baseline="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400" i="1" cap="all" spc="100" baseline="0" smtClean="0">
                <a:latin typeface="Calibri" charset="0"/>
                <a:ea typeface="Calibri" charset="0"/>
                <a:cs typeface="Calibri" charset="0"/>
              </a:rPr>
              <a:t>mta.hu</a:t>
            </a:r>
            <a:endParaRPr lang="en-US" sz="1400" i="1" cap="all" spc="100" baseline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07963" y="1486684"/>
            <a:ext cx="454938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600" b="0" i="1" u="none" strike="noStrike" kern="1200" cap="all" spc="10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Köszönöm</a:t>
            </a:r>
            <a:r>
              <a:rPr kumimoji="0" lang="en-US" sz="2600" b="0" i="1" u="none" strike="noStrike" kern="1200" cap="all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 a </a:t>
            </a:r>
            <a:r>
              <a:rPr kumimoji="0" lang="en-US" sz="2600" b="0" i="1" u="none" strike="noStrike" kern="1200" cap="all" spc="10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figyelmet</a:t>
            </a:r>
            <a:r>
              <a:rPr kumimoji="0" lang="en-US" sz="2600" b="0" i="1" u="none" strike="noStrike" kern="1200" cap="all" spc="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t>!</a:t>
            </a:r>
            <a:endParaRPr lang="en-US" sz="2600" b="0" i="1" cap="all" spc="100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15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151200"/>
            <a:ext cx="8748000" cy="729129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480004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PRÉSENTATION / SOUS TITRE / DATE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480004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590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447800"/>
            <a:ext cx="3978276" cy="3225800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151200"/>
            <a:ext cx="8748000" cy="729129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767386" y="1447800"/>
            <a:ext cx="3778303" cy="3225800"/>
          </a:xfrm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4800049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smtClean="0">
                <a:solidFill>
                  <a:prstClr val="black">
                    <a:tint val="75000"/>
                  </a:prstClr>
                </a:solidFill>
              </a:rPr>
              <a:t>TITRE PRÉSENTATION / SOUS TITRE / DATE</a:t>
            </a:r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480004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23901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303213"/>
            <a:ext cx="8064499" cy="8568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2988" y="1491925"/>
            <a:ext cx="7705725" cy="298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712" y="4732338"/>
            <a:ext cx="395287" cy="273844"/>
          </a:xfrm>
          <a:prstGeom prst="rect">
            <a:avLst/>
          </a:prstGeom>
        </p:spPr>
        <p:txBody>
          <a:bodyPr vert="horz" lIns="36000" tIns="0" rIns="0" bIns="0" rtlCol="0" anchor="ctr"/>
          <a:lstStyle>
            <a:lvl1pPr algn="l">
              <a:defRPr sz="1100" baseline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FD7096EC-A894-4F47-929A-65581C0900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32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9" r:id="rId6"/>
    <p:sldLayoutId id="2147483670" r:id="rId7"/>
    <p:sldLayoutId id="2147483671" r:id="rId8"/>
    <p:sldLayoutId id="2147483672" r:id="rId9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rgbClr val="1B5C93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1B5C93"/>
        </a:buClr>
        <a:buSzPct val="90000"/>
        <a:buFont typeface="Wingdings" charset="2"/>
        <a:buChar char="§"/>
        <a:defRPr sz="2300" kern="120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B5C93"/>
        </a:buClr>
        <a:buFont typeface="Arial" charset="0"/>
        <a:buChar char="•"/>
        <a:defRPr sz="22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B5C93"/>
        </a:buClr>
        <a:buFont typeface="Wingdings" charset="2"/>
        <a:buChar char="§"/>
        <a:defRPr sz="18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B9DC7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B9DC7"/>
        </a:buClr>
        <a:buFont typeface="Wingdings" charset="2"/>
        <a:buChar char="§"/>
        <a:defRPr sz="145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80" userDrawn="1">
          <p15:clr>
            <a:srgbClr val="F26B43"/>
          </p15:clr>
        </p15:guide>
        <p15:guide id="2" orient="horz" pos="1620" userDrawn="1">
          <p15:clr>
            <a:srgbClr val="F26B43"/>
          </p15:clr>
        </p15:guide>
        <p15:guide id="3" pos="657" userDrawn="1">
          <p15:clr>
            <a:srgbClr val="F26B43"/>
          </p15:clr>
        </p15:guide>
        <p15:guide id="4" orient="horz" pos="191" userDrawn="1">
          <p15:clr>
            <a:srgbClr val="F26B43"/>
          </p15:clr>
        </p15:guide>
        <p15:guide id="5" pos="5511" userDrawn="1">
          <p15:clr>
            <a:srgbClr val="F26B43"/>
          </p15:clr>
        </p15:guide>
        <p15:guide id="6" orient="horz" pos="2981" userDrawn="1">
          <p15:clr>
            <a:srgbClr val="F26B43"/>
          </p15:clr>
        </p15:guide>
        <p15:guide id="7" pos="431" userDrawn="1">
          <p15:clr>
            <a:srgbClr val="F26B43"/>
          </p15:clr>
        </p15:guide>
        <p15:guide id="8" orient="horz" pos="2822" userDrawn="1">
          <p15:clr>
            <a:srgbClr val="F26B43"/>
          </p15:clr>
        </p15:guide>
        <p15:guide id="9" pos="242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EBB7130-F0B3-4362-A9BF-A714540EAB4A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914400"/>
              <a:t>2017.11.28.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8300C3B-103D-48AF-B10D-B777879A83D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hyperlink" Target="http://images.google.co.hu/imgres?imgurl=http://finance.mail.ru/files_jpg/gaz(7789).gif&amp;imgrefurl=http://finance.mail.ru/economics/russia00002/default.asp?nwsId=9728&amp;h=160&amp;w=160&amp;sz=13&amp;tbnid=z6aBSl1fBHUJ:&amp;tbnh=92&amp;tbnw=92&amp;hl=hu&amp;start=473&amp;prev=/images?q=g%C3%A1z&amp;start=460&amp;svnum=10&amp;hl=hu&amp;lr=&amp;sa=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png"/><Relationship Id="rId4" Type="http://schemas.openxmlformats.org/officeDocument/2006/relationships/oleObject" Target="../embeddings/Microsoft_Excel_97-2003_Worksheet1.xls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dirty="0"/>
              <a:t>A </a:t>
            </a:r>
            <a:r>
              <a:rPr lang="hu-HU" dirty="0" err="1"/>
              <a:t>Pannonpower</a:t>
            </a:r>
            <a:r>
              <a:rPr lang="hu-HU" dirty="0"/>
              <a:t> és a régió a megújuló energiatermelés tükrében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Rudolf Péter</a:t>
            </a:r>
          </a:p>
          <a:p>
            <a:r>
              <a:rPr lang="hu-HU" sz="1200" b="0" i="1" dirty="0" smtClean="0"/>
              <a:t>vezérigazgató</a:t>
            </a:r>
            <a:endParaRPr lang="en-US" sz="1200" b="0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3779839" y="3957191"/>
            <a:ext cx="4968874" cy="657320"/>
          </a:xfrm>
        </p:spPr>
        <p:txBody>
          <a:bodyPr/>
          <a:lstStyle/>
          <a:p>
            <a:r>
              <a:rPr lang="hu-HU" dirty="0" smtClean="0"/>
              <a:t>Pannon Hőerőmű Zrt.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hu-HU" dirty="0" smtClean="0"/>
              <a:t>2017. November 28.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02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hu-HU" dirty="0" smtClean="0"/>
              <a:t>A szennyezőanyag kibocsátás alakulása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76D8CF-CB63-3F46-849E-14D1C99437C2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4" y="779670"/>
            <a:ext cx="8148791" cy="416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346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dirty="0"/>
              <a:t>A biomassza-felhasználás </a:t>
            </a:r>
            <a:r>
              <a:rPr lang="hu-HU" dirty="0" smtClean="0"/>
              <a:t>hatásai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Széndioxid-semlegesség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76D8CF-CB63-3F46-849E-14D1C99437C2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8" name="Picture 6" descr="D:\Felhasználók\martonf\Documents\35 MW\CO2_semleges_táb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1295394"/>
            <a:ext cx="4714044" cy="362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7788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3"/>
          <p:cNvSpPr/>
          <p:nvPr/>
        </p:nvSpPr>
        <p:spPr>
          <a:xfrm>
            <a:off x="1099020" y="693876"/>
            <a:ext cx="5544616" cy="3780420"/>
          </a:xfrm>
          <a:prstGeom prst="ellipse">
            <a:avLst/>
          </a:prstGeom>
          <a:solidFill>
            <a:srgbClr val="92D05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hu-HU" sz="1800" dirty="0" smtClean="0">
              <a:solidFill>
                <a:prstClr val="black"/>
              </a:solidFill>
            </a:endParaRPr>
          </a:p>
          <a:p>
            <a:pPr algn="ctr" defTabSz="914400"/>
            <a:endParaRPr lang="hu-HU" sz="1800" dirty="0">
              <a:solidFill>
                <a:prstClr val="black"/>
              </a:solidFill>
            </a:endParaRPr>
          </a:p>
          <a:p>
            <a:pPr defTabSz="914400"/>
            <a:r>
              <a:rPr lang="hu-HU" sz="1000" b="1" dirty="0" smtClean="0">
                <a:solidFill>
                  <a:prstClr val="black"/>
                </a:solidFill>
              </a:rPr>
              <a:t>                                                       </a:t>
            </a:r>
            <a:endParaRPr lang="hu-HU" sz="100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342" y="2940017"/>
            <a:ext cx="942865" cy="91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913" y="3273928"/>
            <a:ext cx="543721" cy="531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0" y="1517306"/>
            <a:ext cx="1242097" cy="70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hubaine\Pictures\1591_548357_1498922523_1591_173235_1467115555_14578560532490_19904865377299_d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279" y="749964"/>
            <a:ext cx="1139840" cy="64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zalma ham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075" y="3087556"/>
            <a:ext cx="1188187" cy="61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Szalagnyíl lefelé 31"/>
          <p:cNvSpPr/>
          <p:nvPr/>
        </p:nvSpPr>
        <p:spPr>
          <a:xfrm rot="5733979">
            <a:off x="5301243" y="2711608"/>
            <a:ext cx="545272" cy="354535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hu-HU" sz="1800">
              <a:solidFill>
                <a:prstClr val="black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71" y="2484768"/>
            <a:ext cx="209670" cy="15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5759268" y="2722543"/>
            <a:ext cx="916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hu-HU" sz="1200" b="1" i="1" dirty="0" smtClean="0">
                <a:solidFill>
                  <a:prstClr val="black"/>
                </a:solidFill>
              </a:rPr>
              <a:t>20.000 t/év</a:t>
            </a:r>
            <a:endParaRPr lang="hu-HU" sz="1200" b="1" i="1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433" y="2468821"/>
            <a:ext cx="212146" cy="15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867" y="2464386"/>
            <a:ext cx="310718" cy="20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1823986" y="2670543"/>
            <a:ext cx="9573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hu-HU" sz="1100" b="1" dirty="0" smtClean="0">
                <a:solidFill>
                  <a:prstClr val="black"/>
                </a:solidFill>
              </a:rPr>
              <a:t>mikroelemek</a:t>
            </a:r>
            <a:endParaRPr lang="hu-HU" sz="1100" b="1" dirty="0">
              <a:solidFill>
                <a:prstClr val="black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371002" y="1316251"/>
            <a:ext cx="78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hu-HU" sz="1200" b="1" dirty="0" smtClean="0">
                <a:solidFill>
                  <a:prstClr val="black"/>
                </a:solidFill>
              </a:rPr>
              <a:t>180.000 t</a:t>
            </a:r>
            <a:endParaRPr lang="hu-HU" sz="1200" b="1" dirty="0">
              <a:solidFill>
                <a:prstClr val="black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506279" y="4044666"/>
            <a:ext cx="807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hu-HU" sz="1200" b="1" dirty="0" smtClean="0">
                <a:solidFill>
                  <a:prstClr val="black"/>
                </a:solidFill>
              </a:rPr>
              <a:t>visszfuvar</a:t>
            </a:r>
            <a:endParaRPr lang="hu-HU" sz="1200" b="1" dirty="0">
              <a:solidFill>
                <a:prstClr val="black"/>
              </a:solidFill>
            </a:endParaRPr>
          </a:p>
        </p:txBody>
      </p:sp>
      <p:sp>
        <p:nvSpPr>
          <p:cNvPr id="26" name="Szalagnyíl lefelé 25"/>
          <p:cNvSpPr/>
          <p:nvPr/>
        </p:nvSpPr>
        <p:spPr>
          <a:xfrm rot="16886401">
            <a:off x="1164265" y="2195316"/>
            <a:ext cx="545272" cy="354535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hu-HU" sz="1800">
              <a:solidFill>
                <a:prstClr val="black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727" y="1737582"/>
            <a:ext cx="1316549" cy="72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zövegdoboz 10"/>
          <p:cNvSpPr txBox="1"/>
          <p:nvPr/>
        </p:nvSpPr>
        <p:spPr>
          <a:xfrm>
            <a:off x="3605560" y="1358320"/>
            <a:ext cx="1006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hu-HU" sz="1200" b="1" dirty="0" smtClean="0">
                <a:solidFill>
                  <a:prstClr val="black"/>
                </a:solidFill>
              </a:rPr>
              <a:t>biomassza</a:t>
            </a:r>
            <a:endParaRPr lang="hu-HU" sz="1200" b="1" dirty="0">
              <a:solidFill>
                <a:prstClr val="black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817430" y="2429777"/>
            <a:ext cx="632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hu-HU" sz="1200" b="1" dirty="0" smtClean="0">
                <a:solidFill>
                  <a:prstClr val="black"/>
                </a:solidFill>
              </a:rPr>
              <a:t>tüzelés</a:t>
            </a:r>
            <a:endParaRPr lang="hu-HU" sz="1200" b="1" dirty="0">
              <a:solidFill>
                <a:prstClr val="black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4490155" y="3716520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hu-HU" sz="1200" b="1" dirty="0" smtClean="0">
                <a:solidFill>
                  <a:prstClr val="black"/>
                </a:solidFill>
              </a:rPr>
              <a:t>hamu</a:t>
            </a:r>
            <a:endParaRPr lang="hu-HU" sz="1200" b="1" dirty="0">
              <a:solidFill>
                <a:prstClr val="black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2302187" y="3813890"/>
            <a:ext cx="7079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hu-HU" sz="1200" b="1" dirty="0" smtClean="0">
                <a:solidFill>
                  <a:prstClr val="black"/>
                </a:solidFill>
              </a:rPr>
              <a:t>zsákolás</a:t>
            </a:r>
            <a:endParaRPr lang="hu-HU" sz="1200" b="1" dirty="0">
              <a:solidFill>
                <a:prstClr val="black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2305332" y="2172167"/>
            <a:ext cx="8265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hu-HU" sz="1200" b="1" dirty="0" smtClean="0">
                <a:solidFill>
                  <a:prstClr val="black"/>
                </a:solidFill>
              </a:rPr>
              <a:t>termőföld</a:t>
            </a:r>
            <a:endParaRPr lang="hu-HU" sz="1200" b="1" dirty="0">
              <a:solidFill>
                <a:prstClr val="black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392130" y="216822"/>
            <a:ext cx="254518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500" b="1" dirty="0">
                <a:solidFill>
                  <a:srgbClr val="1B5C93"/>
                </a:solidFill>
                <a:latin typeface="+mj-lt"/>
                <a:ea typeface="+mj-ea"/>
                <a:cs typeface="+mj-cs"/>
              </a:rPr>
              <a:t>Hamu</a:t>
            </a:r>
            <a:r>
              <a:rPr lang="hu-HU" dirty="0" smtClean="0"/>
              <a:t> </a:t>
            </a:r>
            <a:r>
              <a:rPr lang="hu-HU" sz="2500" b="1" dirty="0" smtClean="0">
                <a:solidFill>
                  <a:srgbClr val="1B5C93"/>
                </a:solidFill>
                <a:latin typeface="+mj-lt"/>
                <a:ea typeface="+mj-ea"/>
                <a:cs typeface="+mj-cs"/>
              </a:rPr>
              <a:t>hasznosítás</a:t>
            </a:r>
            <a:endParaRPr lang="hu-HU" sz="2500" b="1" dirty="0">
              <a:solidFill>
                <a:srgbClr val="1B5C9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Szalagnyíl lefelé 28"/>
          <p:cNvSpPr/>
          <p:nvPr/>
        </p:nvSpPr>
        <p:spPr>
          <a:xfrm rot="19894611">
            <a:off x="2664677" y="961998"/>
            <a:ext cx="545272" cy="354535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hu-HU" sz="1800">
              <a:solidFill>
                <a:prstClr val="black"/>
              </a:solidFill>
            </a:endParaRPr>
          </a:p>
        </p:txBody>
      </p:sp>
      <p:sp>
        <p:nvSpPr>
          <p:cNvPr id="30" name="Szalagnyíl lefelé 29"/>
          <p:cNvSpPr/>
          <p:nvPr/>
        </p:nvSpPr>
        <p:spPr>
          <a:xfrm rot="10604667">
            <a:off x="3535210" y="3627770"/>
            <a:ext cx="545272" cy="354535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hu-HU" sz="1800">
              <a:solidFill>
                <a:prstClr val="black"/>
              </a:solidFill>
            </a:endParaRPr>
          </a:p>
        </p:txBody>
      </p:sp>
      <p:sp>
        <p:nvSpPr>
          <p:cNvPr id="31" name="Szalagnyíl lefelé 30"/>
          <p:cNvSpPr/>
          <p:nvPr/>
        </p:nvSpPr>
        <p:spPr>
          <a:xfrm rot="2500397">
            <a:off x="4915637" y="1181822"/>
            <a:ext cx="545272" cy="354535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hu-HU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6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kerekített téglalap 8"/>
          <p:cNvSpPr/>
          <p:nvPr/>
        </p:nvSpPr>
        <p:spPr>
          <a:xfrm>
            <a:off x="1979713" y="3273828"/>
            <a:ext cx="2128399" cy="864096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29245083"/>
              </p:ext>
            </p:extLst>
          </p:nvPr>
        </p:nvGraphicFramePr>
        <p:xfrm>
          <a:off x="1523999" y="1077567"/>
          <a:ext cx="6308035" cy="3295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4932041" y="2032199"/>
            <a:ext cx="845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200" b="1" dirty="0" smtClean="0">
                <a:solidFill>
                  <a:schemeClr val="accent4">
                    <a:lumMod val="50000"/>
                  </a:schemeClr>
                </a:solidFill>
              </a:rPr>
              <a:t>Bálázott </a:t>
            </a:r>
          </a:p>
          <a:p>
            <a:pPr algn="ctr"/>
            <a:r>
              <a:rPr lang="hu-HU" sz="1200" b="1" dirty="0" smtClean="0">
                <a:solidFill>
                  <a:schemeClr val="accent4">
                    <a:lumMod val="50000"/>
                  </a:schemeClr>
                </a:solidFill>
              </a:rPr>
              <a:t>biomassza</a:t>
            </a:r>
            <a:endParaRPr lang="hu-HU" sz="1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787739" y="1491630"/>
            <a:ext cx="845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solidFill>
                  <a:schemeClr val="bg1"/>
                </a:solidFill>
              </a:rPr>
              <a:t>Fa típusú </a:t>
            </a:r>
          </a:p>
          <a:p>
            <a:r>
              <a:rPr lang="hu-HU" sz="1200" b="1" dirty="0" smtClean="0">
                <a:solidFill>
                  <a:schemeClr val="bg1"/>
                </a:solidFill>
              </a:rPr>
              <a:t>biomassza</a:t>
            </a:r>
            <a:endParaRPr lang="hu-HU" sz="1200" b="1" dirty="0">
              <a:solidFill>
                <a:schemeClr val="bg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3707905" y="3435846"/>
            <a:ext cx="5341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b="1" dirty="0" smtClean="0"/>
              <a:t>Hamu</a:t>
            </a:r>
            <a:endParaRPr lang="hu-HU" sz="1100" b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2051720" y="3480400"/>
            <a:ext cx="1423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100" b="1" i="1" dirty="0" smtClean="0"/>
              <a:t>Visszfuvarban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sz="1100" b="1" i="1" dirty="0" smtClean="0"/>
              <a:t>Talajjavító termék</a:t>
            </a:r>
            <a:endParaRPr lang="hu-HU" sz="1100" b="1" i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457200" y="288236"/>
            <a:ext cx="3995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accent1"/>
                </a:solidFill>
                <a:latin typeface="Franklin Gothic Medium" panose="020B0603020102020204" pitchFamily="34" charset="0"/>
              </a:rPr>
              <a:t>Körkörös gazdaság</a:t>
            </a:r>
            <a:endParaRPr lang="hu-HU" sz="2800" dirty="0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383856" y="2278221"/>
            <a:ext cx="8867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b="1" dirty="0" smtClean="0"/>
              <a:t>Munkahely-</a:t>
            </a:r>
          </a:p>
          <a:p>
            <a:r>
              <a:rPr lang="hu-HU" sz="1100" b="1" dirty="0" smtClean="0"/>
              <a:t>teremtés</a:t>
            </a:r>
            <a:endParaRPr lang="hu-HU" sz="1100" b="1" dirty="0"/>
          </a:p>
        </p:txBody>
      </p:sp>
    </p:spTree>
    <p:extLst>
      <p:ext uri="{BB962C8B-B14F-4D97-AF65-F5344CB8AC3E}">
        <p14:creationId xmlns:p14="http://schemas.microsoft.com/office/powerpoint/2010/main" val="282838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dirty="0"/>
              <a:t>A megújult erőmű </a:t>
            </a:r>
            <a:r>
              <a:rPr lang="hu-HU" dirty="0" smtClean="0"/>
              <a:t>hatásai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76D8CF-CB63-3F46-849E-14D1C99437C2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Szövegdoboz 5"/>
          <p:cNvSpPr txBox="1"/>
          <p:nvPr/>
        </p:nvSpPr>
        <p:spPr>
          <a:xfrm>
            <a:off x="201600" y="1036374"/>
            <a:ext cx="8748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91440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v"/>
              <a:defRPr/>
            </a:pPr>
            <a:r>
              <a:rPr lang="hu-HU" sz="1600" kern="0" dirty="0" smtClean="0">
                <a:solidFill>
                  <a:srgbClr val="000000">
                    <a:lumMod val="65000"/>
                    <a:lumOff val="35000"/>
                  </a:srgbClr>
                </a:solidFill>
                <a:cs typeface="Arial"/>
              </a:rPr>
              <a:t>710 fő erőművön kívüli munkavállalónak </a:t>
            </a:r>
            <a:r>
              <a:rPr lang="hu-HU" sz="1600" kern="0" dirty="0">
                <a:solidFill>
                  <a:srgbClr val="000000">
                    <a:lumMod val="65000"/>
                    <a:lumOff val="35000"/>
                  </a:srgbClr>
                </a:solidFill>
                <a:cs typeface="Arial"/>
              </a:rPr>
              <a:t>ad munkát a régióban (elsősorban </a:t>
            </a:r>
            <a:r>
              <a:rPr lang="hu-HU" sz="1600" kern="0" dirty="0" smtClean="0">
                <a:solidFill>
                  <a:srgbClr val="000000">
                    <a:lumMod val="65000"/>
                    <a:lumOff val="35000"/>
                  </a:srgbClr>
                </a:solidFill>
                <a:cs typeface="Arial"/>
              </a:rPr>
              <a:t>a tüzelőanyag </a:t>
            </a:r>
            <a:r>
              <a:rPr lang="hu-HU" sz="1600" kern="0" dirty="0">
                <a:solidFill>
                  <a:srgbClr val="000000">
                    <a:lumMod val="65000"/>
                    <a:lumOff val="35000"/>
                  </a:srgbClr>
                </a:solidFill>
                <a:cs typeface="Arial"/>
              </a:rPr>
              <a:t>ellátás terén) </a:t>
            </a:r>
          </a:p>
          <a:p>
            <a:pPr marL="285750" lvl="0" indent="-285750" defTabSz="91440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v"/>
              <a:defRPr/>
            </a:pPr>
            <a:r>
              <a:rPr lang="hu-HU" sz="1600" kern="0" dirty="0" smtClean="0">
                <a:solidFill>
                  <a:srgbClr val="000000">
                    <a:lumMod val="65000"/>
                    <a:lumOff val="35000"/>
                  </a:srgbClr>
                </a:solidFill>
                <a:cs typeface="Arial"/>
              </a:rPr>
              <a:t>Mintegy 400.000 </a:t>
            </a:r>
            <a:r>
              <a:rPr lang="hu-HU" sz="1600" kern="0" dirty="0">
                <a:solidFill>
                  <a:srgbClr val="000000">
                    <a:lumMod val="65000"/>
                    <a:lumOff val="35000"/>
                  </a:srgbClr>
                </a:solidFill>
                <a:cs typeface="Arial"/>
              </a:rPr>
              <a:t>tonna/év </a:t>
            </a:r>
            <a:r>
              <a:rPr lang="hu-HU" sz="1600" kern="0" dirty="0" smtClean="0">
                <a:solidFill>
                  <a:srgbClr val="000000">
                    <a:lumMod val="65000"/>
                    <a:lumOff val="35000"/>
                  </a:srgbClr>
                </a:solidFill>
                <a:cs typeface="Arial"/>
              </a:rPr>
              <a:t>CO</a:t>
            </a:r>
            <a:r>
              <a:rPr lang="hu-HU" sz="1600" kern="0" baseline="-25000" dirty="0" smtClean="0">
                <a:solidFill>
                  <a:srgbClr val="000000">
                    <a:lumMod val="65000"/>
                    <a:lumOff val="35000"/>
                  </a:srgbClr>
                </a:solidFill>
                <a:cs typeface="Arial"/>
              </a:rPr>
              <a:t>2</a:t>
            </a:r>
            <a:r>
              <a:rPr lang="hu-HU" sz="1600" kern="0" dirty="0" smtClean="0">
                <a:solidFill>
                  <a:srgbClr val="000000">
                    <a:lumMod val="65000"/>
                    <a:lumOff val="35000"/>
                  </a:srgbClr>
                </a:solidFill>
                <a:cs typeface="Arial"/>
              </a:rPr>
              <a:t> </a:t>
            </a:r>
            <a:r>
              <a:rPr lang="hu-HU" sz="1600" kern="0" dirty="0">
                <a:solidFill>
                  <a:srgbClr val="000000">
                    <a:lumMod val="65000"/>
                    <a:lumOff val="35000"/>
                  </a:srgbClr>
                </a:solidFill>
                <a:cs typeface="Arial"/>
              </a:rPr>
              <a:t>kibocsátás csökkentést </a:t>
            </a:r>
            <a:r>
              <a:rPr lang="hu-HU" sz="1600" kern="0" dirty="0" smtClean="0">
                <a:solidFill>
                  <a:srgbClr val="000000">
                    <a:lumMod val="65000"/>
                    <a:lumOff val="35000"/>
                  </a:srgbClr>
                </a:solidFill>
                <a:cs typeface="Arial"/>
              </a:rPr>
              <a:t>eredményez</a:t>
            </a:r>
            <a:endParaRPr lang="hu-HU" sz="1600" kern="0" dirty="0">
              <a:solidFill>
                <a:srgbClr val="000000">
                  <a:lumMod val="65000"/>
                  <a:lumOff val="35000"/>
                </a:srgbClr>
              </a:solidFill>
              <a:cs typeface="Arial"/>
            </a:endParaRPr>
          </a:p>
          <a:p>
            <a:pPr marL="285750" lvl="0" indent="-285750" defTabSz="91440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v"/>
              <a:defRPr/>
            </a:pPr>
            <a:r>
              <a:rPr lang="hu-HU" sz="1600" kern="0" dirty="0" smtClean="0">
                <a:solidFill>
                  <a:srgbClr val="000000">
                    <a:lumMod val="65000"/>
                    <a:lumOff val="35000"/>
                  </a:srgbClr>
                </a:solidFill>
                <a:cs typeface="Arial"/>
              </a:rPr>
              <a:t>211  </a:t>
            </a:r>
            <a:r>
              <a:rPr lang="hu-HU" sz="1600" kern="0" dirty="0">
                <a:solidFill>
                  <a:srgbClr val="000000">
                    <a:lumMod val="65000"/>
                    <a:lumOff val="35000"/>
                  </a:srgbClr>
                </a:solidFill>
                <a:cs typeface="Arial"/>
              </a:rPr>
              <a:t>millió m</a:t>
            </a:r>
            <a:r>
              <a:rPr lang="hu-HU" sz="1600" kern="0" baseline="30000" dirty="0">
                <a:solidFill>
                  <a:srgbClr val="000000">
                    <a:lumMod val="65000"/>
                    <a:lumOff val="35000"/>
                  </a:srgbClr>
                </a:solidFill>
                <a:cs typeface="Arial"/>
              </a:rPr>
              <a:t>3 </a:t>
            </a:r>
            <a:r>
              <a:rPr lang="hu-HU" sz="1600" kern="0" baseline="30000" dirty="0" smtClean="0">
                <a:solidFill>
                  <a:srgbClr val="000000">
                    <a:lumMod val="65000"/>
                    <a:lumOff val="35000"/>
                  </a:srgbClr>
                </a:solidFill>
                <a:cs typeface="Arial"/>
              </a:rPr>
              <a:t> </a:t>
            </a:r>
            <a:r>
              <a:rPr lang="hu-HU" sz="1600" kern="0" dirty="0" smtClean="0">
                <a:solidFill>
                  <a:srgbClr val="000000">
                    <a:lumMod val="65000"/>
                    <a:lumOff val="35000"/>
                  </a:srgbClr>
                </a:solidFill>
                <a:cs typeface="Arial"/>
              </a:rPr>
              <a:t>import </a:t>
            </a:r>
            <a:r>
              <a:rPr lang="hu-HU" sz="1600" kern="0" dirty="0">
                <a:solidFill>
                  <a:srgbClr val="000000">
                    <a:lumMod val="65000"/>
                    <a:lumOff val="35000"/>
                  </a:srgbClr>
                </a:solidFill>
                <a:cs typeface="Arial"/>
              </a:rPr>
              <a:t>földgáz megtakarításhoz </a:t>
            </a:r>
            <a:r>
              <a:rPr lang="hu-HU" sz="1600" kern="0" dirty="0" smtClean="0">
                <a:solidFill>
                  <a:srgbClr val="000000">
                    <a:lumMod val="65000"/>
                    <a:lumOff val="35000"/>
                  </a:srgbClr>
                </a:solidFill>
                <a:cs typeface="Arial"/>
              </a:rPr>
              <a:t>vezet</a:t>
            </a:r>
          </a:p>
          <a:p>
            <a:pPr marL="285750" lvl="0" indent="-285750" defTabSz="91440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v"/>
              <a:defRPr/>
            </a:pPr>
            <a:r>
              <a:rPr lang="hu-HU" sz="1600" kern="0" dirty="0" smtClean="0">
                <a:solidFill>
                  <a:srgbClr val="000000">
                    <a:lumMod val="65000"/>
                    <a:lumOff val="35000"/>
                  </a:srgbClr>
                </a:solidFill>
                <a:cs typeface="Arial"/>
              </a:rPr>
              <a:t>Közel 10,5 </a:t>
            </a:r>
            <a:r>
              <a:rPr lang="hu-HU" sz="1600" kern="0" dirty="0">
                <a:solidFill>
                  <a:srgbClr val="000000">
                    <a:lumMod val="65000"/>
                    <a:lumOff val="35000"/>
                  </a:srgbClr>
                </a:solidFill>
                <a:cs typeface="Arial"/>
              </a:rPr>
              <a:t>milliárd Ft/év tüzelőanyag vásárlás a régióból </a:t>
            </a:r>
            <a:r>
              <a:rPr lang="hu-HU" sz="1600" kern="0" dirty="0" smtClean="0">
                <a:solidFill>
                  <a:srgbClr val="000000">
                    <a:lumMod val="65000"/>
                    <a:lumOff val="35000"/>
                  </a:srgbClr>
                </a:solidFill>
                <a:cs typeface="Arial"/>
              </a:rPr>
              <a:t>(melynek jelentős hányada a mezőgazdaságba kerül</a:t>
            </a:r>
            <a:r>
              <a:rPr lang="hu-HU" sz="1600" kern="0" dirty="0">
                <a:solidFill>
                  <a:srgbClr val="000000">
                    <a:lumMod val="65000"/>
                    <a:lumOff val="35000"/>
                  </a:srgbClr>
                </a:solidFill>
                <a:cs typeface="Arial"/>
              </a:rPr>
              <a:t>, stabil </a:t>
            </a:r>
            <a:r>
              <a:rPr lang="hu-HU" sz="1600" kern="0" dirty="0" smtClean="0">
                <a:solidFill>
                  <a:srgbClr val="000000">
                    <a:lumMod val="65000"/>
                    <a:lumOff val="35000"/>
                  </a:srgbClr>
                </a:solidFill>
                <a:cs typeface="Arial"/>
              </a:rPr>
              <a:t>és </a:t>
            </a:r>
            <a:r>
              <a:rPr lang="hu-HU" sz="1600" kern="0" dirty="0">
                <a:solidFill>
                  <a:srgbClr val="000000">
                    <a:lumMod val="65000"/>
                    <a:lumOff val="35000"/>
                  </a:srgbClr>
                </a:solidFill>
                <a:cs typeface="Arial"/>
              </a:rPr>
              <a:t>kiszámítható jövedelmet kínálva a </a:t>
            </a:r>
            <a:r>
              <a:rPr lang="hu-HU" sz="1600" kern="0" dirty="0" smtClean="0">
                <a:solidFill>
                  <a:srgbClr val="000000">
                    <a:lumMod val="65000"/>
                    <a:lumOff val="35000"/>
                  </a:srgbClr>
                </a:solidFill>
                <a:cs typeface="Arial"/>
              </a:rPr>
              <a:t>gazdáknak)</a:t>
            </a:r>
            <a:endParaRPr lang="hu-HU" sz="1600" kern="0" dirty="0">
              <a:solidFill>
                <a:srgbClr val="000000">
                  <a:lumMod val="65000"/>
                  <a:lumOff val="35000"/>
                </a:srgbClr>
              </a:solidFill>
              <a:cs typeface="Arial"/>
            </a:endParaRPr>
          </a:p>
          <a:p>
            <a:pPr marL="285750" lvl="0" indent="-285750" defTabSz="91440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v"/>
              <a:defRPr/>
            </a:pPr>
            <a:r>
              <a:rPr lang="hu-HU" sz="1600" kern="0" dirty="0" smtClean="0">
                <a:solidFill>
                  <a:srgbClr val="000000">
                    <a:lumMod val="65000"/>
                    <a:lumOff val="35000"/>
                  </a:srgbClr>
                </a:solidFill>
                <a:cs typeface="Arial"/>
              </a:rPr>
              <a:t>Hozzájárul </a:t>
            </a:r>
            <a:r>
              <a:rPr lang="hu-HU" sz="1600" kern="0" dirty="0">
                <a:solidFill>
                  <a:srgbClr val="000000">
                    <a:lumMod val="65000"/>
                    <a:lumOff val="35000"/>
                  </a:srgbClr>
                </a:solidFill>
                <a:cs typeface="Arial"/>
              </a:rPr>
              <a:t>Magyarország Megújuló Energia Hasznosítási Cselekvési tervében </a:t>
            </a:r>
            <a:r>
              <a:rPr lang="hu-HU" sz="1600" kern="0" dirty="0" smtClean="0">
                <a:solidFill>
                  <a:srgbClr val="000000">
                    <a:lumMod val="65000"/>
                    <a:lumOff val="35000"/>
                  </a:srgbClr>
                </a:solidFill>
                <a:cs typeface="Arial"/>
              </a:rPr>
              <a:t>2020-ra </a:t>
            </a:r>
            <a:r>
              <a:rPr lang="hu-HU" sz="1600" kern="0" dirty="0">
                <a:solidFill>
                  <a:srgbClr val="000000">
                    <a:lumMod val="65000"/>
                    <a:lumOff val="35000"/>
                  </a:srgbClr>
                </a:solidFill>
                <a:cs typeface="Arial"/>
              </a:rPr>
              <a:t>vállalt </a:t>
            </a:r>
            <a:r>
              <a:rPr lang="hu-HU" sz="1600" kern="0" dirty="0" smtClean="0">
                <a:solidFill>
                  <a:srgbClr val="000000">
                    <a:lumMod val="65000"/>
                    <a:lumOff val="35000"/>
                  </a:srgbClr>
                </a:solidFill>
                <a:cs typeface="Arial"/>
              </a:rPr>
              <a:t>kötelezettségéhez</a:t>
            </a:r>
          </a:p>
          <a:p>
            <a:pPr marL="285750" lvl="0" indent="-285750" defTabSz="91440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v"/>
              <a:defRPr/>
            </a:pPr>
            <a:r>
              <a:rPr lang="hu-HU" sz="1600" kern="0" dirty="0" smtClean="0">
                <a:solidFill>
                  <a:srgbClr val="000000">
                    <a:lumMod val="65000"/>
                    <a:lumOff val="35000"/>
                  </a:srgbClr>
                </a:solidFill>
                <a:cs typeface="Arial"/>
              </a:rPr>
              <a:t>Kedvező </a:t>
            </a:r>
            <a:r>
              <a:rPr lang="hu-HU" sz="1600" kern="0" dirty="0">
                <a:solidFill>
                  <a:srgbClr val="000000">
                    <a:lumMod val="65000"/>
                    <a:lumOff val="35000"/>
                  </a:srgbClr>
                </a:solidFill>
                <a:cs typeface="Arial"/>
              </a:rPr>
              <a:t>termelői hő árat </a:t>
            </a:r>
            <a:r>
              <a:rPr lang="hu-HU" sz="1600" kern="0" dirty="0" smtClean="0">
                <a:solidFill>
                  <a:srgbClr val="000000">
                    <a:lumMod val="65000"/>
                    <a:lumOff val="35000"/>
                  </a:srgbClr>
                </a:solidFill>
                <a:cs typeface="Arial"/>
              </a:rPr>
              <a:t>biztosít</a:t>
            </a:r>
          </a:p>
          <a:p>
            <a:pPr marL="285750" lvl="0" indent="-285750" defTabSz="91440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v"/>
              <a:defRPr/>
            </a:pPr>
            <a:r>
              <a:rPr lang="hu-HU" sz="1600" kern="0" dirty="0" smtClean="0">
                <a:solidFill>
                  <a:srgbClr val="000000">
                    <a:lumMod val="65000"/>
                    <a:lumOff val="35000"/>
                  </a:srgbClr>
                </a:solidFill>
                <a:cs typeface="Arial"/>
              </a:rPr>
              <a:t>A </a:t>
            </a:r>
            <a:r>
              <a:rPr lang="hu-HU" sz="1600" kern="0" dirty="0">
                <a:solidFill>
                  <a:srgbClr val="000000">
                    <a:lumMod val="65000"/>
                    <a:lumOff val="35000"/>
                  </a:srgbClr>
                </a:solidFill>
                <a:cs typeface="Arial"/>
              </a:rPr>
              <a:t>város </a:t>
            </a:r>
            <a:r>
              <a:rPr lang="hu-HU" sz="1600" kern="0" dirty="0" smtClean="0">
                <a:solidFill>
                  <a:srgbClr val="000000">
                    <a:lumMod val="65000"/>
                    <a:lumOff val="35000"/>
                  </a:srgbClr>
                </a:solidFill>
                <a:cs typeface="Arial"/>
              </a:rPr>
              <a:t>hő-ellátása </a:t>
            </a:r>
            <a:r>
              <a:rPr lang="hu-HU" sz="1600" kern="0" dirty="0">
                <a:solidFill>
                  <a:srgbClr val="000000">
                    <a:lumMod val="65000"/>
                    <a:lumOff val="35000"/>
                  </a:srgbClr>
                </a:solidFill>
                <a:cs typeface="Arial"/>
              </a:rPr>
              <a:t>nincs kitéve geopolitikai </a:t>
            </a:r>
            <a:r>
              <a:rPr lang="hu-HU" sz="1600" kern="0" dirty="0" smtClean="0">
                <a:solidFill>
                  <a:srgbClr val="000000">
                    <a:lumMod val="65000"/>
                    <a:lumOff val="35000"/>
                  </a:srgbClr>
                </a:solidFill>
                <a:cs typeface="Arial"/>
              </a:rPr>
              <a:t>hatásoknak</a:t>
            </a:r>
          </a:p>
        </p:txBody>
      </p:sp>
    </p:spTree>
    <p:extLst>
      <p:ext uri="{BB962C8B-B14F-4D97-AF65-F5344CB8AC3E}">
        <p14:creationId xmlns:p14="http://schemas.microsoft.com/office/powerpoint/2010/main" val="191028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hu-HU" dirty="0"/>
              <a:t>A megújult erőmű </a:t>
            </a:r>
            <a:r>
              <a:rPr lang="hu-HU" dirty="0" smtClean="0"/>
              <a:t>sikerei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76D8CF-CB63-3F46-849E-14D1C99437C2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Szövegdoboz 4"/>
          <p:cNvSpPr txBox="1"/>
          <p:nvPr/>
        </p:nvSpPr>
        <p:spPr>
          <a:xfrm>
            <a:off x="396558" y="839501"/>
            <a:ext cx="5179294" cy="432426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285750" lvl="0" indent="-285750" defTabSz="91440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v"/>
              <a:defRPr/>
            </a:pPr>
            <a:r>
              <a:rPr lang="hu-HU" sz="1600" kern="0" dirty="0" smtClean="0">
                <a:solidFill>
                  <a:srgbClr val="000000">
                    <a:lumMod val="65000"/>
                    <a:lumOff val="35000"/>
                  </a:srgbClr>
                </a:solidFill>
                <a:cs typeface="Arial"/>
              </a:rPr>
              <a:t>Pécs </a:t>
            </a:r>
            <a:r>
              <a:rPr lang="hu-HU" sz="1600" kern="0" dirty="0">
                <a:solidFill>
                  <a:srgbClr val="000000">
                    <a:lumMod val="65000"/>
                    <a:lumOff val="35000"/>
                  </a:srgbClr>
                </a:solidFill>
                <a:cs typeface="Arial"/>
              </a:rPr>
              <a:t>lett az első magyarországi város, amely távfűtését teljesen megújuló energiaforrásból biztosítja</a:t>
            </a:r>
          </a:p>
          <a:p>
            <a:pPr marL="285750" lvl="0" indent="-285750" defTabSz="91440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v"/>
              <a:defRPr/>
            </a:pPr>
            <a:r>
              <a:rPr lang="hu-HU" sz="1600" kern="0" dirty="0">
                <a:solidFill>
                  <a:srgbClr val="000000">
                    <a:lumMod val="65000"/>
                    <a:lumOff val="35000"/>
                  </a:srgbClr>
                </a:solidFill>
                <a:cs typeface="Arial"/>
              </a:rPr>
              <a:t>Fentinek köszönhetően 2014-ben Pécs városa különdíjat nyert  a „100 százalékban megújuló energia alapú távhő” címmel benyújtott pályázatával  az EU RES </a:t>
            </a:r>
            <a:r>
              <a:rPr lang="en-US" sz="1600" kern="0" dirty="0">
                <a:solidFill>
                  <a:srgbClr val="000000">
                    <a:lumMod val="65000"/>
                    <a:lumOff val="35000"/>
                  </a:srgbClr>
                </a:solidFill>
                <a:cs typeface="Arial"/>
              </a:rPr>
              <a:t>Champions League </a:t>
            </a:r>
            <a:r>
              <a:rPr lang="hu-HU" sz="1600" kern="0" dirty="0">
                <a:solidFill>
                  <a:srgbClr val="000000">
                    <a:lumMod val="65000"/>
                    <a:lumOff val="35000"/>
                  </a:srgbClr>
                </a:solidFill>
                <a:cs typeface="Arial"/>
              </a:rPr>
              <a:t>versenyén</a:t>
            </a:r>
          </a:p>
          <a:p>
            <a:pPr marL="285750" lvl="0" indent="-285750" defTabSz="91440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v"/>
              <a:defRPr/>
            </a:pPr>
            <a:r>
              <a:rPr lang="hu-HU" sz="1600" kern="0" dirty="0" smtClean="0">
                <a:solidFill>
                  <a:srgbClr val="000000">
                    <a:lumMod val="65000"/>
                    <a:lumOff val="35000"/>
                  </a:srgbClr>
                </a:solidFill>
                <a:cs typeface="Arial"/>
              </a:rPr>
              <a:t>A COGEN </a:t>
            </a:r>
            <a:r>
              <a:rPr lang="hu-HU" sz="1600" kern="0" dirty="0">
                <a:solidFill>
                  <a:srgbClr val="000000">
                    <a:lumMod val="65000"/>
                    <a:lumOff val="35000"/>
                  </a:srgbClr>
                </a:solidFill>
                <a:cs typeface="Arial"/>
              </a:rPr>
              <a:t>Europe a piacfejlesztés kategóriában a legjobbnak ítélte a Pécsett átadott szalmatüzelésű </a:t>
            </a:r>
            <a:r>
              <a:rPr lang="hu-HU" sz="1600" kern="0" dirty="0" smtClean="0">
                <a:solidFill>
                  <a:srgbClr val="000000">
                    <a:lumMod val="65000"/>
                    <a:lumOff val="35000"/>
                  </a:srgbClr>
                </a:solidFill>
                <a:cs typeface="Arial"/>
              </a:rPr>
              <a:t>erőművet</a:t>
            </a:r>
          </a:p>
          <a:p>
            <a:pPr marL="285750" lvl="0" indent="-285750" defTabSz="91440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v"/>
              <a:defRPr/>
            </a:pPr>
            <a:r>
              <a:rPr lang="hu-HU" sz="1600" kern="0" dirty="0" smtClean="0">
                <a:solidFill>
                  <a:srgbClr val="000000">
                    <a:lumMod val="65000"/>
                    <a:lumOff val="35000"/>
                  </a:srgbClr>
                </a:solidFill>
                <a:cs typeface="Arial"/>
              </a:rPr>
              <a:t>BMKIK Környezetvédelmi díj a környezetvédelmi szemléletformálásért</a:t>
            </a:r>
            <a:endParaRPr lang="hu-HU" sz="1600" kern="0" dirty="0">
              <a:solidFill>
                <a:srgbClr val="000000">
                  <a:lumMod val="65000"/>
                  <a:lumOff val="35000"/>
                </a:srgbClr>
              </a:solidFill>
              <a:cs typeface="Arial"/>
            </a:endParaRPr>
          </a:p>
          <a:p>
            <a:pPr marL="342900" lvl="0" indent="-34290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D7D7D7"/>
              </a:buClr>
              <a:buSzPct val="60000"/>
              <a:buFont typeface="+mj-lt"/>
              <a:buAutoNum type="arabicPeriod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121" y="2492259"/>
            <a:ext cx="1639887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297" y="747160"/>
            <a:ext cx="2395537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83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15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A fatüzelésű erőmű – PANNONGREEN (2004)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2</a:t>
            </a:fld>
            <a:endParaRPr lang="en-US"/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269875" y="982255"/>
            <a:ext cx="4006850" cy="4100512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am-ET" sz="1800" dirty="0" smtClean="0"/>
              <a:t>Közép-Európa legjelentősebb biomassza-tüzelésű erőművi blokkjának üzembe helyezése barnamezős beruházás</a:t>
            </a:r>
            <a:r>
              <a:rPr lang="hu-HU" sz="1800" dirty="0" smtClean="0">
                <a:latin typeface="Franklin Gothic Medium" panose="020B0603020102020204" pitchFamily="34" charset="0"/>
              </a:rPr>
              <a:t> keretében</a:t>
            </a:r>
            <a:endParaRPr lang="am-ET" sz="1800" dirty="0" smtClean="0"/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hu-HU" sz="1800" i="1" u="sng" dirty="0" smtClean="0">
                <a:latin typeface="Franklin Gothic Medium" panose="020B0603020102020204" pitchFamily="34" charset="0"/>
              </a:rPr>
              <a:t>Műszaki adatok: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hu-HU" sz="1800" dirty="0" smtClean="0">
                <a:latin typeface="Franklin Gothic Medium" panose="020B0603020102020204" pitchFamily="34" charset="0"/>
              </a:rPr>
              <a:t>B</a:t>
            </a:r>
            <a:r>
              <a:rPr lang="am-ET" sz="1800" dirty="0" smtClean="0"/>
              <a:t>uborékoló fluidágyas (BFB) </a:t>
            </a:r>
            <a:r>
              <a:rPr lang="hu-HU" sz="1800" dirty="0" smtClean="0">
                <a:latin typeface="Franklin Gothic Medium" panose="020B0603020102020204" pitchFamily="34" charset="0"/>
              </a:rPr>
              <a:t>kazán technológia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am-ET" sz="1800" dirty="0" smtClean="0"/>
              <a:t>49,9 MW teljesítmény</a:t>
            </a:r>
            <a:endParaRPr lang="hu-HU" dirty="0">
              <a:latin typeface="Franklin Gothic Medium" panose="020B0603020102020204" pitchFamily="34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am-ET" sz="1800" dirty="0" smtClean="0"/>
              <a:t>Tüzelőanyag igény: </a:t>
            </a:r>
            <a:r>
              <a:rPr lang="hu-HU" sz="1800" dirty="0" smtClean="0">
                <a:latin typeface="Franklin Gothic Medium" panose="020B0603020102020204" pitchFamily="34" charset="0"/>
              </a:rPr>
              <a:t>~</a:t>
            </a:r>
            <a:r>
              <a:rPr lang="am-ET" sz="1800" dirty="0" smtClean="0"/>
              <a:t>4</a:t>
            </a:r>
            <a:r>
              <a:rPr lang="hu-HU" sz="1800" dirty="0" smtClean="0">
                <a:latin typeface="Franklin Gothic Medium" panose="020B0603020102020204" pitchFamily="34" charset="0"/>
              </a:rPr>
              <a:t>0</a:t>
            </a:r>
            <a:r>
              <a:rPr lang="am-ET" sz="1800" dirty="0" smtClean="0"/>
              <a:t>0 000 t/év</a:t>
            </a:r>
            <a:endParaRPr lang="hu-HU" sz="1800" dirty="0" smtClean="0">
              <a:latin typeface="Franklin Gothic Medium" panose="020B06030201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4388" y="913984"/>
            <a:ext cx="4083690" cy="409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2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hu-HU" altLang="hu-HU" dirty="0" smtClean="0"/>
              <a:t/>
            </a:r>
            <a:br>
              <a:rPr lang="hu-HU" altLang="hu-HU" dirty="0" smtClean="0"/>
            </a:br>
            <a:r>
              <a:rPr lang="hu-HU" altLang="hu-HU" sz="3100" dirty="0" smtClean="0"/>
              <a:t>A </a:t>
            </a:r>
            <a:r>
              <a:rPr lang="hu-HU" altLang="hu-HU" sz="3100" dirty="0"/>
              <a:t>bálatüzelésű erőmű – </a:t>
            </a:r>
            <a:r>
              <a:rPr lang="am-ET" altLang="hu-HU" sz="3100" dirty="0"/>
              <a:t>Pannon-Hő Kft. (2013)</a:t>
            </a:r>
            <a:r>
              <a:rPr lang="am-ET" sz="3100" i="1" dirty="0"/>
              <a:t/>
            </a:r>
            <a:br>
              <a:rPr lang="am-ET" sz="3100" i="1" dirty="0"/>
            </a:br>
            <a:endParaRPr lang="hu-HU" sz="3100" dirty="0">
              <a:latin typeface="Constantia" panose="02030602050306030303" pitchFamily="18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76D8CF-CB63-3F46-849E-14D1C99437C2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contenu 8"/>
          <p:cNvSpPr txBox="1">
            <a:spLocks/>
          </p:cNvSpPr>
          <p:nvPr/>
        </p:nvSpPr>
        <p:spPr>
          <a:xfrm>
            <a:off x="5416826" y="894528"/>
            <a:ext cx="3418459" cy="3747046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1B5C93"/>
              </a:buClr>
              <a:buSzPct val="90000"/>
              <a:buFont typeface="Wingdings" charset="2"/>
              <a:buChar char="§"/>
              <a:defRPr sz="2300" kern="12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B5C93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7B9DC7"/>
              </a:buClr>
              <a:buFont typeface="Wingdings" charset="2"/>
              <a:buChar char="§"/>
              <a:defRPr sz="145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charset="2"/>
              <a:buNone/>
              <a:defRPr/>
            </a:pPr>
            <a:r>
              <a:rPr lang="hu-HU" sz="2400" b="1" i="1" kern="0" dirty="0" smtClean="0">
                <a:solidFill>
                  <a:schemeClr val="accent1"/>
                </a:solidFill>
                <a:cs typeface="Arial"/>
              </a:rPr>
              <a:t>Technológia</a:t>
            </a:r>
          </a:p>
          <a:p>
            <a:pPr defTabSz="91440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am-ET" sz="1800" kern="0" dirty="0" smtClean="0">
                <a:cs typeface="Arial" panose="020B0604020202020204" pitchFamily="34" charset="0"/>
              </a:rPr>
              <a:t>Rostély-tüzelésű kazán (137 t/h)</a:t>
            </a:r>
          </a:p>
          <a:p>
            <a:pPr defTabSz="91440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am-ET" sz="1800" kern="0" dirty="0" smtClean="0">
                <a:cs typeface="Arial" panose="020B0604020202020204" pitchFamily="34" charset="0"/>
              </a:rPr>
              <a:t>Kazángyártó: DP (Dánia) nemzetközi referenciákkal</a:t>
            </a:r>
            <a:endParaRPr lang="hu-HU" sz="1800" kern="0" dirty="0" smtClean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am-ET" sz="1800" kern="0" dirty="0" smtClean="0">
                <a:cs typeface="Arial" panose="020B0604020202020204" pitchFamily="34" charset="0"/>
              </a:rPr>
              <a:t>Tüzelőanyag igény:</a:t>
            </a:r>
            <a:r>
              <a:rPr lang="hu-HU" sz="1800" kern="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 ~18</a:t>
            </a:r>
            <a:r>
              <a:rPr lang="am-ET" sz="1800" kern="0" dirty="0" smtClean="0">
                <a:cs typeface="Arial" panose="020B0604020202020204" pitchFamily="34" charset="0"/>
              </a:rPr>
              <a:t>0.000 t/év</a:t>
            </a:r>
          </a:p>
          <a:p>
            <a:pPr defTabSz="91440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hu-HU" sz="1800" kern="0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Tüzelőanyag összetétel: 100% b</a:t>
            </a:r>
            <a:r>
              <a:rPr lang="am-ET" sz="1800" kern="0" dirty="0" smtClean="0">
                <a:cs typeface="Arial" panose="020B0604020202020204" pitchFamily="34" charset="0"/>
              </a:rPr>
              <a:t>álázható mezőgazdasági melléktermékek: szalma, kukoricaszár</a:t>
            </a:r>
          </a:p>
          <a:p>
            <a:pPr defTabSz="91440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am-ET" sz="1800" kern="0" dirty="0" smtClean="0">
                <a:cs typeface="Arial" panose="020B0604020202020204" pitchFamily="34" charset="0"/>
              </a:rPr>
              <a:t>Kapacitás: 35 MWe, 72 MWth  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v"/>
              <a:defRPr/>
            </a:pPr>
            <a:r>
              <a:rPr lang="am-ET" sz="1800" kern="0" dirty="0" smtClean="0">
                <a:cs typeface="Arial" panose="020B0604020202020204" pitchFamily="34" charset="0"/>
              </a:rPr>
              <a:t>Éves hőértékesítés: 1.000 TJ</a:t>
            </a:r>
          </a:p>
          <a:p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00" y="894527"/>
            <a:ext cx="5006504" cy="3508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227" y="994259"/>
            <a:ext cx="14874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3753276" y="3987647"/>
            <a:ext cx="154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</a:t>
            </a:r>
            <a:r>
              <a:rPr lang="hu-H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üstgáz-tisztító rendszer</a:t>
            </a:r>
            <a:endParaRPr lang="en-GB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209617" y="4449312"/>
            <a:ext cx="1908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4-</a:t>
            </a:r>
            <a:r>
              <a:rPr lang="hu-H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huzamú rostélytüzelésű </a:t>
            </a:r>
          </a:p>
          <a:p>
            <a:pPr algn="ctr"/>
            <a:r>
              <a:rPr lang="hu-H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kazán</a:t>
            </a:r>
            <a:endParaRPr lang="en-GB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3987647"/>
            <a:ext cx="2630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Tüzelőanyag ellátó rendszer</a:t>
            </a:r>
            <a:r>
              <a:rPr lang="en-GB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hu-HU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GB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hu-H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párhuzamos szalma feladó vonal</a:t>
            </a:r>
            <a:r>
              <a:rPr lang="en-GB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GB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98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/>
          </p:nvPr>
        </p:nvSpPr>
        <p:spPr>
          <a:xfrm>
            <a:off x="365125" y="263243"/>
            <a:ext cx="7348538" cy="413344"/>
          </a:xfrm>
          <a:solidFill>
            <a:schemeClr val="bg2"/>
          </a:solidFill>
        </p:spPr>
        <p:txBody>
          <a:bodyPr>
            <a:noAutofit/>
          </a:bodyPr>
          <a:lstStyle/>
          <a:p>
            <a:pPr eaLnBrk="1" hangingPunct="1"/>
            <a:r>
              <a:rPr lang="hu-HU" altLang="hu-HU" sz="2400" i="1" dirty="0" smtClean="0"/>
              <a:t>A </a:t>
            </a:r>
            <a:r>
              <a:rPr lang="hu-HU" altLang="hu-HU" i="1" dirty="0" smtClean="0"/>
              <a:t>megújult</a:t>
            </a:r>
            <a:r>
              <a:rPr lang="hu-HU" altLang="hu-HU" sz="2400" i="1" dirty="0" smtClean="0"/>
              <a:t> erőmű</a:t>
            </a:r>
            <a:endParaRPr lang="en-GB" altLang="hu-HU" sz="2400" i="1" dirty="0" smtClean="0"/>
          </a:p>
        </p:txBody>
      </p:sp>
      <p:pic>
        <p:nvPicPr>
          <p:cNvPr id="11268" name="Picture 5" descr="gaz(7789)">
            <a:hlinkClick r:id="rId2"/>
          </p:cNvPr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4238" y="3317961"/>
            <a:ext cx="1054100" cy="790575"/>
          </a:xfrm>
          <a:noFill/>
          <a:ln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Dia számának helye 5"/>
          <p:cNvSpPr>
            <a:spLocks noGrp="1"/>
          </p:cNvSpPr>
          <p:nvPr>
            <p:ph type="sldNum" sz="quarter" idx="4294967295"/>
          </p:nvPr>
        </p:nvSpPr>
        <p:spPr>
          <a:xfrm>
            <a:off x="1273175" y="4885135"/>
            <a:ext cx="673100" cy="102394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l" eaLnBrk="1" hangingPunct="1"/>
            <a:fld id="{17F9A92A-190F-4948-A9DB-1D8A6C7C9720}" type="slidenum">
              <a:rPr lang="fr-FR" altLang="hu-HU" sz="1000" smtClean="0">
                <a:solidFill>
                  <a:srgbClr val="FFFFFF"/>
                </a:solidFill>
              </a:rPr>
              <a:pPr algn="l" eaLnBrk="1" hangingPunct="1"/>
              <a:t>4</a:t>
            </a:fld>
            <a:endParaRPr lang="fr-FR" altLang="hu-HU" sz="1000" smtClean="0">
              <a:solidFill>
                <a:srgbClr val="FFFFFF"/>
              </a:solidFill>
            </a:endParaRPr>
          </a:p>
        </p:txBody>
      </p:sp>
      <p:sp>
        <p:nvSpPr>
          <p:cNvPr id="11269" name="Line 9"/>
          <p:cNvSpPr>
            <a:spLocks noChangeShapeType="1"/>
          </p:cNvSpPr>
          <p:nvPr/>
        </p:nvSpPr>
        <p:spPr bwMode="auto">
          <a:xfrm flipV="1">
            <a:off x="2068514" y="2495550"/>
            <a:ext cx="866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1270" name="Line 16"/>
          <p:cNvSpPr>
            <a:spLocks noChangeShapeType="1"/>
          </p:cNvSpPr>
          <p:nvPr/>
        </p:nvSpPr>
        <p:spPr bwMode="auto">
          <a:xfrm flipV="1">
            <a:off x="5564188" y="1603772"/>
            <a:ext cx="825500" cy="2321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1271" name="Line 20"/>
          <p:cNvSpPr>
            <a:spLocks noChangeShapeType="1"/>
          </p:cNvSpPr>
          <p:nvPr/>
        </p:nvSpPr>
        <p:spPr bwMode="auto">
          <a:xfrm>
            <a:off x="5611813" y="2559844"/>
            <a:ext cx="862012" cy="35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1272" name="Szövegdoboz 16"/>
          <p:cNvSpPr txBox="1">
            <a:spLocks noChangeArrowheads="1"/>
          </p:cNvSpPr>
          <p:nvPr/>
        </p:nvSpPr>
        <p:spPr bwMode="auto">
          <a:xfrm>
            <a:off x="6680201" y="1672829"/>
            <a:ext cx="83067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1100" b="1">
                <a:solidFill>
                  <a:srgbClr val="808080"/>
                </a:solidFill>
              </a:rPr>
              <a:t>MAVIR Zrt.</a:t>
            </a:r>
          </a:p>
        </p:txBody>
      </p:sp>
      <p:sp>
        <p:nvSpPr>
          <p:cNvPr id="11273" name="Szövegdoboz 17"/>
          <p:cNvSpPr txBox="1">
            <a:spLocks noChangeArrowheads="1"/>
          </p:cNvSpPr>
          <p:nvPr/>
        </p:nvSpPr>
        <p:spPr bwMode="auto">
          <a:xfrm>
            <a:off x="6770688" y="2901554"/>
            <a:ext cx="8433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1200" b="1" dirty="0">
                <a:solidFill>
                  <a:srgbClr val="808080"/>
                </a:solidFill>
              </a:rPr>
              <a:t>PÉTÁV Kft.</a:t>
            </a:r>
          </a:p>
        </p:txBody>
      </p:sp>
      <p:sp>
        <p:nvSpPr>
          <p:cNvPr id="11274" name="Szövegdoboz 18"/>
          <p:cNvSpPr txBox="1">
            <a:spLocks noChangeArrowheads="1"/>
          </p:cNvSpPr>
          <p:nvPr/>
        </p:nvSpPr>
        <p:spPr bwMode="auto">
          <a:xfrm>
            <a:off x="3951288" y="3073004"/>
            <a:ext cx="6043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1200" b="1" dirty="0" smtClean="0">
                <a:solidFill>
                  <a:srgbClr val="808080"/>
                </a:solidFill>
              </a:rPr>
              <a:t>Erőmű</a:t>
            </a:r>
            <a:endParaRPr lang="en-GB" altLang="hu-HU" sz="1200" b="1" dirty="0">
              <a:solidFill>
                <a:srgbClr val="808080"/>
              </a:solidFill>
            </a:endParaRPr>
          </a:p>
        </p:txBody>
      </p:sp>
      <p:sp>
        <p:nvSpPr>
          <p:cNvPr id="11275" name="Szövegdoboz 19"/>
          <p:cNvSpPr txBox="1">
            <a:spLocks noChangeArrowheads="1"/>
          </p:cNvSpPr>
          <p:nvPr/>
        </p:nvSpPr>
        <p:spPr bwMode="auto">
          <a:xfrm>
            <a:off x="657226" y="856734"/>
            <a:ext cx="14523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1200" b="1" dirty="0">
                <a:solidFill>
                  <a:srgbClr val="808080"/>
                </a:solidFill>
              </a:rPr>
              <a:t>PANNONGREEN Kft.</a:t>
            </a:r>
          </a:p>
        </p:txBody>
      </p:sp>
      <p:sp>
        <p:nvSpPr>
          <p:cNvPr id="11276" name="Szövegdoboz 20"/>
          <p:cNvSpPr txBox="1">
            <a:spLocks noChangeArrowheads="1"/>
          </p:cNvSpPr>
          <p:nvPr/>
        </p:nvSpPr>
        <p:spPr bwMode="auto">
          <a:xfrm>
            <a:off x="1200571" y="3258690"/>
            <a:ext cx="3920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hu-HU" sz="1200" b="1" dirty="0" smtClean="0">
                <a:solidFill>
                  <a:schemeClr val="bg1"/>
                </a:solidFill>
              </a:rPr>
              <a:t>g</a:t>
            </a:r>
            <a:r>
              <a:rPr lang="hu-HU" altLang="hu-HU" sz="1200" b="1" dirty="0" err="1" smtClean="0">
                <a:solidFill>
                  <a:schemeClr val="bg1"/>
                </a:solidFill>
              </a:rPr>
              <a:t>áz</a:t>
            </a:r>
            <a:endParaRPr lang="en-GB" altLang="hu-HU" sz="1200" b="1" dirty="0">
              <a:solidFill>
                <a:schemeClr val="bg1"/>
              </a:solidFill>
            </a:endParaRPr>
          </a:p>
        </p:txBody>
      </p:sp>
      <p:sp>
        <p:nvSpPr>
          <p:cNvPr id="11277" name="Szövegdoboz 22"/>
          <p:cNvSpPr txBox="1">
            <a:spLocks noChangeArrowheads="1"/>
          </p:cNvSpPr>
          <p:nvPr/>
        </p:nvSpPr>
        <p:spPr bwMode="auto">
          <a:xfrm rot="-5400000">
            <a:off x="-200675" y="2211839"/>
            <a:ext cx="119827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1300" b="1" dirty="0" smtClean="0">
                <a:solidFill>
                  <a:srgbClr val="808080"/>
                </a:solidFill>
              </a:rPr>
              <a:t>Tüzelőanyagok</a:t>
            </a:r>
            <a:endParaRPr lang="en-GB" altLang="hu-HU" sz="1300" b="1" dirty="0">
              <a:solidFill>
                <a:srgbClr val="808080"/>
              </a:solidFill>
            </a:endParaRPr>
          </a:p>
        </p:txBody>
      </p:sp>
      <p:sp>
        <p:nvSpPr>
          <p:cNvPr id="11278" name="Szövegdoboz 24"/>
          <p:cNvSpPr txBox="1">
            <a:spLocks noChangeArrowheads="1"/>
          </p:cNvSpPr>
          <p:nvPr/>
        </p:nvSpPr>
        <p:spPr bwMode="auto">
          <a:xfrm>
            <a:off x="6035918" y="3075385"/>
            <a:ext cx="23194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hu-HU" sz="1200" b="1" dirty="0" smtClean="0">
                <a:solidFill>
                  <a:srgbClr val="808080"/>
                </a:solidFill>
              </a:rPr>
              <a:t>31</a:t>
            </a:r>
            <a:r>
              <a:rPr lang="hu-HU" altLang="hu-HU" sz="1200" b="1" dirty="0">
                <a:solidFill>
                  <a:srgbClr val="808080"/>
                </a:solidFill>
              </a:rPr>
              <a:t> </a:t>
            </a:r>
            <a:r>
              <a:rPr lang="hu-HU" altLang="hu-HU" sz="1200" b="1" dirty="0" smtClean="0">
                <a:solidFill>
                  <a:srgbClr val="808080"/>
                </a:solidFill>
              </a:rPr>
              <a:t>5</a:t>
            </a:r>
            <a:r>
              <a:rPr lang="en-GB" altLang="hu-HU" sz="1200" b="1" dirty="0" smtClean="0">
                <a:solidFill>
                  <a:srgbClr val="808080"/>
                </a:solidFill>
              </a:rPr>
              <a:t>00 </a:t>
            </a:r>
            <a:r>
              <a:rPr lang="hu-HU" altLang="hu-HU" sz="1200" b="1" dirty="0" smtClean="0">
                <a:solidFill>
                  <a:srgbClr val="808080"/>
                </a:solidFill>
              </a:rPr>
              <a:t>háztartás és közintézmény</a:t>
            </a:r>
            <a:endParaRPr lang="en-GB" altLang="hu-HU" sz="1200" b="1" dirty="0">
              <a:solidFill>
                <a:srgbClr val="808080"/>
              </a:solidFill>
            </a:endParaRPr>
          </a:p>
        </p:txBody>
      </p:sp>
      <p:sp>
        <p:nvSpPr>
          <p:cNvPr id="11279" name="Szövegdoboz 26"/>
          <p:cNvSpPr txBox="1">
            <a:spLocks noChangeArrowheads="1"/>
          </p:cNvSpPr>
          <p:nvPr/>
        </p:nvSpPr>
        <p:spPr bwMode="auto">
          <a:xfrm>
            <a:off x="622300" y="3040857"/>
            <a:ext cx="15679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1200" b="1">
                <a:solidFill>
                  <a:srgbClr val="808080"/>
                </a:solidFill>
              </a:rPr>
              <a:t>Pannon Hőerőmű Zrt.</a:t>
            </a:r>
          </a:p>
        </p:txBody>
      </p:sp>
      <p:pic>
        <p:nvPicPr>
          <p:cNvPr id="11282" name="Picture 2" descr="\\Fileserver\faliujsag\Kommunikáció\Képek\Pécs\1.sz.ké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1850231"/>
            <a:ext cx="2432050" cy="119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14" y="916782"/>
            <a:ext cx="1317625" cy="74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3" y="2377678"/>
            <a:ext cx="132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Kép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4" y="2107407"/>
            <a:ext cx="796925" cy="25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89" y="2185263"/>
            <a:ext cx="10541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33475"/>
            <a:ext cx="10541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8" name="Line 9"/>
          <p:cNvSpPr>
            <a:spLocks noChangeShapeType="1"/>
          </p:cNvSpPr>
          <p:nvPr/>
        </p:nvSpPr>
        <p:spPr bwMode="auto">
          <a:xfrm>
            <a:off x="2068514" y="1635919"/>
            <a:ext cx="86677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1289" name="Line 9"/>
          <p:cNvSpPr>
            <a:spLocks noChangeShapeType="1"/>
          </p:cNvSpPr>
          <p:nvPr/>
        </p:nvSpPr>
        <p:spPr bwMode="auto">
          <a:xfrm flipV="1">
            <a:off x="2068513" y="3158729"/>
            <a:ext cx="820737" cy="3833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1292" name="Szövegdoboz 20"/>
          <p:cNvSpPr txBox="1">
            <a:spLocks noChangeArrowheads="1"/>
          </p:cNvSpPr>
          <p:nvPr/>
        </p:nvSpPr>
        <p:spPr bwMode="auto">
          <a:xfrm>
            <a:off x="1049303" y="2693375"/>
            <a:ext cx="6176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hu-HU" sz="1200" b="1" dirty="0" smtClean="0">
                <a:solidFill>
                  <a:schemeClr val="bg1"/>
                </a:solidFill>
              </a:rPr>
              <a:t>s</a:t>
            </a:r>
            <a:r>
              <a:rPr lang="hu-HU" altLang="hu-HU" sz="1200" b="1" dirty="0" err="1" smtClean="0">
                <a:solidFill>
                  <a:schemeClr val="bg1"/>
                </a:solidFill>
              </a:rPr>
              <a:t>zalma</a:t>
            </a:r>
            <a:endParaRPr lang="en-GB" altLang="hu-HU" sz="1200" b="1" dirty="0">
              <a:solidFill>
                <a:schemeClr val="bg1"/>
              </a:solidFill>
            </a:endParaRPr>
          </a:p>
        </p:txBody>
      </p:sp>
      <p:sp>
        <p:nvSpPr>
          <p:cNvPr id="11293" name="Szövegdoboz 21"/>
          <p:cNvSpPr txBox="1">
            <a:spLocks noChangeArrowheads="1"/>
          </p:cNvSpPr>
          <p:nvPr/>
        </p:nvSpPr>
        <p:spPr bwMode="auto">
          <a:xfrm>
            <a:off x="1205308" y="1550055"/>
            <a:ext cx="3055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1200" b="1" dirty="0" smtClean="0">
                <a:solidFill>
                  <a:schemeClr val="bg1"/>
                </a:solidFill>
              </a:rPr>
              <a:t>fa</a:t>
            </a:r>
            <a:endParaRPr lang="hu-HU" altLang="hu-HU" sz="1200" b="1" dirty="0">
              <a:solidFill>
                <a:schemeClr val="bg1"/>
              </a:solidFill>
            </a:endParaRPr>
          </a:p>
        </p:txBody>
      </p:sp>
      <p:sp>
        <p:nvSpPr>
          <p:cNvPr id="11294" name="Szövegdoboz 22"/>
          <p:cNvSpPr txBox="1">
            <a:spLocks noChangeArrowheads="1"/>
          </p:cNvSpPr>
          <p:nvPr/>
        </p:nvSpPr>
        <p:spPr bwMode="auto">
          <a:xfrm rot="5400000">
            <a:off x="7908657" y="2220174"/>
            <a:ext cx="94192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1300" b="1" dirty="0" smtClean="0">
                <a:solidFill>
                  <a:srgbClr val="808080"/>
                </a:solidFill>
              </a:rPr>
              <a:t>Fogyasztók</a:t>
            </a:r>
            <a:endParaRPr lang="en-GB" altLang="hu-HU" sz="1300" b="1" dirty="0">
              <a:solidFill>
                <a:srgbClr val="808080"/>
              </a:solidFill>
            </a:endParaRPr>
          </a:p>
        </p:txBody>
      </p:sp>
      <p:sp>
        <p:nvSpPr>
          <p:cNvPr id="11295" name="Szövegdoboz 19"/>
          <p:cNvSpPr txBox="1">
            <a:spLocks noChangeArrowheads="1"/>
          </p:cNvSpPr>
          <p:nvPr/>
        </p:nvSpPr>
        <p:spPr bwMode="auto">
          <a:xfrm>
            <a:off x="2190751" y="1448111"/>
            <a:ext cx="9621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hu-HU" sz="1100" b="1" dirty="0" smtClean="0">
                <a:solidFill>
                  <a:srgbClr val="808080"/>
                </a:solidFill>
              </a:rPr>
              <a:t>4</a:t>
            </a:r>
            <a:r>
              <a:rPr lang="hu-HU" altLang="hu-HU" sz="1100" b="1" dirty="0" smtClean="0">
                <a:solidFill>
                  <a:srgbClr val="808080"/>
                </a:solidFill>
              </a:rPr>
              <a:t>0</a:t>
            </a:r>
            <a:r>
              <a:rPr lang="en-GB" altLang="hu-HU" sz="1100" b="1" dirty="0" smtClean="0">
                <a:solidFill>
                  <a:srgbClr val="808080"/>
                </a:solidFill>
              </a:rPr>
              <a:t>0 000  t/</a:t>
            </a:r>
            <a:r>
              <a:rPr lang="hu-HU" altLang="hu-HU" sz="1100" b="1" dirty="0" smtClean="0">
                <a:solidFill>
                  <a:srgbClr val="808080"/>
                </a:solidFill>
              </a:rPr>
              <a:t>év</a:t>
            </a:r>
            <a:endParaRPr lang="en-GB" altLang="hu-HU" sz="1100" b="1" dirty="0">
              <a:solidFill>
                <a:srgbClr val="808080"/>
              </a:solidFill>
            </a:endParaRPr>
          </a:p>
        </p:txBody>
      </p:sp>
      <p:sp>
        <p:nvSpPr>
          <p:cNvPr id="11296" name="Szövegdoboz 19"/>
          <p:cNvSpPr txBox="1">
            <a:spLocks noChangeArrowheads="1"/>
          </p:cNvSpPr>
          <p:nvPr/>
        </p:nvSpPr>
        <p:spPr bwMode="auto">
          <a:xfrm>
            <a:off x="1972012" y="2256655"/>
            <a:ext cx="93006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1100" b="1" dirty="0" smtClean="0">
                <a:solidFill>
                  <a:srgbClr val="808080"/>
                </a:solidFill>
              </a:rPr>
              <a:t>180 </a:t>
            </a:r>
            <a:r>
              <a:rPr lang="en-GB" altLang="hu-HU" sz="1100" b="1" dirty="0" smtClean="0">
                <a:solidFill>
                  <a:srgbClr val="808080"/>
                </a:solidFill>
              </a:rPr>
              <a:t>000 t/</a:t>
            </a:r>
            <a:r>
              <a:rPr lang="hu-HU" altLang="hu-HU" sz="1100" b="1" dirty="0" smtClean="0">
                <a:solidFill>
                  <a:srgbClr val="808080"/>
                </a:solidFill>
              </a:rPr>
              <a:t>év</a:t>
            </a:r>
            <a:endParaRPr lang="en-GB" altLang="hu-HU" sz="1100" b="1" baseline="-25000" dirty="0">
              <a:solidFill>
                <a:srgbClr val="808080"/>
              </a:solidFill>
            </a:endParaRPr>
          </a:p>
        </p:txBody>
      </p:sp>
      <p:sp>
        <p:nvSpPr>
          <p:cNvPr id="11297" name="Szövegdoboz 19"/>
          <p:cNvSpPr txBox="1">
            <a:spLocks noChangeArrowheads="1"/>
          </p:cNvSpPr>
          <p:nvPr/>
        </p:nvSpPr>
        <p:spPr bwMode="auto">
          <a:xfrm>
            <a:off x="777875" y="1932385"/>
            <a:ext cx="11600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1200" b="1" dirty="0" err="1">
                <a:solidFill>
                  <a:srgbClr val="808080"/>
                </a:solidFill>
              </a:rPr>
              <a:t>Pannon-Hő</a:t>
            </a:r>
            <a:r>
              <a:rPr lang="hu-HU" altLang="hu-HU" sz="1200" b="1" dirty="0">
                <a:solidFill>
                  <a:srgbClr val="808080"/>
                </a:solidFill>
              </a:rPr>
              <a:t> Kft.</a:t>
            </a:r>
          </a:p>
        </p:txBody>
      </p:sp>
      <p:sp>
        <p:nvSpPr>
          <p:cNvPr id="11298" name="Szövegdoboz 19"/>
          <p:cNvSpPr txBox="1">
            <a:spLocks noChangeArrowheads="1"/>
          </p:cNvSpPr>
          <p:nvPr/>
        </p:nvSpPr>
        <p:spPr bwMode="auto">
          <a:xfrm>
            <a:off x="5551255" y="2180295"/>
            <a:ext cx="85311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hu-HU" sz="1100" b="1" dirty="0" smtClean="0">
                <a:solidFill>
                  <a:srgbClr val="808080"/>
                </a:solidFill>
              </a:rPr>
              <a:t>1</a:t>
            </a:r>
            <a:r>
              <a:rPr lang="hu-HU" altLang="hu-HU" sz="1100" b="1" dirty="0" smtClean="0">
                <a:solidFill>
                  <a:srgbClr val="808080"/>
                </a:solidFill>
              </a:rPr>
              <a:t> 400</a:t>
            </a:r>
            <a:r>
              <a:rPr lang="en-GB" altLang="hu-HU" sz="1100" b="1" dirty="0" smtClean="0">
                <a:solidFill>
                  <a:srgbClr val="808080"/>
                </a:solidFill>
              </a:rPr>
              <a:t> TJ/</a:t>
            </a:r>
            <a:r>
              <a:rPr lang="hu-HU" altLang="hu-HU" sz="1100" b="1" dirty="0" smtClean="0">
                <a:solidFill>
                  <a:srgbClr val="808080"/>
                </a:solidFill>
              </a:rPr>
              <a:t>év</a:t>
            </a:r>
            <a:endParaRPr lang="en-GB" altLang="hu-HU" sz="1100" b="1" dirty="0" smtClean="0">
              <a:solidFill>
                <a:srgbClr val="808080"/>
              </a:solidFill>
            </a:endParaRPr>
          </a:p>
          <a:p>
            <a:pPr algn="ctr" eaLnBrk="1" hangingPunct="1"/>
            <a:r>
              <a:rPr lang="hu-HU" altLang="hu-HU" sz="1100" b="1" dirty="0" smtClean="0">
                <a:solidFill>
                  <a:srgbClr val="808080"/>
                </a:solidFill>
              </a:rPr>
              <a:t>hő</a:t>
            </a:r>
            <a:endParaRPr lang="en-GB" altLang="hu-HU" sz="1100" b="1" baseline="-25000" dirty="0">
              <a:solidFill>
                <a:srgbClr val="808080"/>
              </a:solidFill>
            </a:endParaRPr>
          </a:p>
        </p:txBody>
      </p:sp>
      <p:sp>
        <p:nvSpPr>
          <p:cNvPr id="11299" name="Szövegdoboz 23"/>
          <p:cNvSpPr txBox="1">
            <a:spLocks noChangeArrowheads="1"/>
          </p:cNvSpPr>
          <p:nvPr/>
        </p:nvSpPr>
        <p:spPr bwMode="auto">
          <a:xfrm>
            <a:off x="7291415" y="2574622"/>
            <a:ext cx="5619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1200" b="1" dirty="0" err="1" smtClean="0">
                <a:solidFill>
                  <a:schemeClr val="bg1"/>
                </a:solidFill>
              </a:rPr>
              <a:t>Távhő</a:t>
            </a:r>
            <a:endParaRPr lang="en-GB" altLang="hu-HU" sz="1200" b="1" dirty="0">
              <a:solidFill>
                <a:schemeClr val="bg1"/>
              </a:solidFill>
            </a:endParaRPr>
          </a:p>
        </p:txBody>
      </p:sp>
      <p:sp>
        <p:nvSpPr>
          <p:cNvPr id="11300" name="Szövegdoboz 15"/>
          <p:cNvSpPr txBox="1">
            <a:spLocks noChangeArrowheads="1"/>
          </p:cNvSpPr>
          <p:nvPr/>
        </p:nvSpPr>
        <p:spPr bwMode="auto">
          <a:xfrm>
            <a:off x="6527109" y="1432277"/>
            <a:ext cx="11592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1100" b="1" dirty="0" smtClean="0">
                <a:solidFill>
                  <a:schemeClr val="bg1"/>
                </a:solidFill>
              </a:rPr>
              <a:t>Villamos energia</a:t>
            </a:r>
            <a:endParaRPr lang="en-GB" altLang="hu-HU" sz="1100" b="1" dirty="0">
              <a:solidFill>
                <a:schemeClr val="bg1"/>
              </a:solidFill>
            </a:endParaRPr>
          </a:p>
        </p:txBody>
      </p:sp>
      <p:sp>
        <p:nvSpPr>
          <p:cNvPr id="36" name="Szövegdoboz 19"/>
          <p:cNvSpPr txBox="1">
            <a:spLocks noChangeArrowheads="1"/>
          </p:cNvSpPr>
          <p:nvPr/>
        </p:nvSpPr>
        <p:spPr bwMode="auto">
          <a:xfrm>
            <a:off x="5232124" y="1172885"/>
            <a:ext cx="11432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altLang="hu-HU" sz="1100" b="1" dirty="0" smtClean="0">
                <a:solidFill>
                  <a:srgbClr val="808080"/>
                </a:solidFill>
              </a:rPr>
              <a:t>500</a:t>
            </a:r>
            <a:r>
              <a:rPr lang="en-GB" altLang="hu-HU" sz="1100" b="1" dirty="0" smtClean="0">
                <a:solidFill>
                  <a:srgbClr val="808080"/>
                </a:solidFill>
              </a:rPr>
              <a:t> </a:t>
            </a:r>
            <a:r>
              <a:rPr lang="hu-HU" altLang="hu-HU" sz="1100" b="1" dirty="0" err="1" smtClean="0">
                <a:solidFill>
                  <a:srgbClr val="808080"/>
                </a:solidFill>
              </a:rPr>
              <a:t>GWh</a:t>
            </a:r>
            <a:r>
              <a:rPr lang="en-GB" altLang="hu-HU" sz="1100" b="1" dirty="0" smtClean="0">
                <a:solidFill>
                  <a:srgbClr val="808080"/>
                </a:solidFill>
              </a:rPr>
              <a:t>/</a:t>
            </a:r>
            <a:r>
              <a:rPr lang="hu-HU" altLang="hu-HU" sz="1100" b="1" dirty="0" smtClean="0">
                <a:solidFill>
                  <a:srgbClr val="808080"/>
                </a:solidFill>
              </a:rPr>
              <a:t>év</a:t>
            </a:r>
            <a:endParaRPr lang="en-GB" altLang="hu-HU" sz="1100" b="1" dirty="0" smtClean="0">
              <a:solidFill>
                <a:srgbClr val="808080"/>
              </a:solidFill>
            </a:endParaRPr>
          </a:p>
          <a:p>
            <a:pPr algn="ctr" eaLnBrk="1" hangingPunct="1"/>
            <a:r>
              <a:rPr lang="hu-HU" altLang="hu-HU" sz="1100" b="1" dirty="0" smtClean="0">
                <a:solidFill>
                  <a:srgbClr val="808080"/>
                </a:solidFill>
              </a:rPr>
              <a:t>villamos energia</a:t>
            </a:r>
            <a:endParaRPr lang="en-GB" altLang="hu-HU" sz="1100" b="1" baseline="-250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93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hu-HU" dirty="0" smtClean="0"/>
              <a:t>A tüzelőanyag </a:t>
            </a:r>
            <a:r>
              <a:rPr lang="hu-HU" sz="3200" dirty="0" smtClean="0"/>
              <a:t>forrás</a:t>
            </a:r>
            <a:r>
              <a:rPr lang="hu-HU" dirty="0" smtClean="0"/>
              <a:t> változása az erőműben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76D8CF-CB63-3F46-849E-14D1C99437C2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2" name="Tartalom helye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28" y="905202"/>
            <a:ext cx="8220045" cy="395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9306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Tüzelőanyag összetétel változása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D8CF-CB63-3F46-849E-14D1C99437C2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837804"/>
            <a:ext cx="7897481" cy="389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38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01600" y="82357"/>
            <a:ext cx="8827514" cy="95415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hu-HU" sz="2000" dirty="0"/>
              <a:t>A pécsi szalmatüzelésű erőmű fenntartható tüzelőanyag-ellátása</a:t>
            </a:r>
          </a:p>
        </p:txBody>
      </p:sp>
      <p:graphicFrame>
        <p:nvGraphicFramePr>
          <p:cNvPr id="1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77842"/>
              </p:ext>
            </p:extLst>
          </p:nvPr>
        </p:nvGraphicFramePr>
        <p:xfrm>
          <a:off x="546653" y="1212631"/>
          <a:ext cx="7536014" cy="3478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r:id="rId4" imgW="8986283" imgH="5066215" progId="Excel.Chart.8">
                  <p:embed/>
                </p:oleObj>
              </mc:Choice>
              <mc:Fallback>
                <p:oleObj r:id="rId4" imgW="8986283" imgH="506621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653" y="1212631"/>
                        <a:ext cx="7536014" cy="34786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zövegdoboz 13"/>
          <p:cNvSpPr txBox="1"/>
          <p:nvPr/>
        </p:nvSpPr>
        <p:spPr>
          <a:xfrm>
            <a:off x="2191717" y="4714379"/>
            <a:ext cx="42656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kern="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Források: Kleffmann amis® adatok, KSH</a:t>
            </a:r>
            <a:endParaRPr lang="en-US" sz="1400" kern="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5" name="Cím 2"/>
          <p:cNvSpPr txBox="1">
            <a:spLocks/>
          </p:cNvSpPr>
          <p:nvPr/>
        </p:nvSpPr>
        <p:spPr>
          <a:xfrm>
            <a:off x="407504" y="731243"/>
            <a:ext cx="8621610" cy="61054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baseline="0">
                <a:solidFill>
                  <a:srgbClr val="1B5C9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1600" dirty="0" smtClean="0"/>
              <a:t>A pécsi erőmű 100 km-es vonzáskörzetében rendelkezésre álló mezőgazdasági melléktermékeinek felhasználási aránya</a:t>
            </a:r>
            <a:endParaRPr lang="hu-HU" sz="1600" dirty="0"/>
          </a:p>
        </p:txBody>
      </p:sp>
      <p:cxnSp>
        <p:nvCxnSpPr>
          <p:cNvPr id="16" name="Egyenes összekötő 15"/>
          <p:cNvCxnSpPr/>
          <p:nvPr/>
        </p:nvCxnSpPr>
        <p:spPr>
          <a:xfrm>
            <a:off x="1182757" y="4273826"/>
            <a:ext cx="614238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7021961" y="3834042"/>
            <a:ext cx="214776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>
                <a:solidFill>
                  <a:schemeClr val="tx2"/>
                </a:solidFill>
              </a:rPr>
              <a:t>Pannonpower</a:t>
            </a:r>
            <a:r>
              <a:rPr lang="hu-HU" dirty="0" smtClean="0">
                <a:solidFill>
                  <a:schemeClr val="tx2"/>
                </a:solidFill>
              </a:rPr>
              <a:t> 180.000 t</a:t>
            </a:r>
            <a:endParaRPr lang="hu-H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7721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4" y="303213"/>
            <a:ext cx="7714352" cy="631065"/>
          </a:xfrm>
          <a:noFill/>
        </p:spPr>
        <p:txBody>
          <a:bodyPr/>
          <a:lstStyle/>
          <a:p>
            <a:r>
              <a:rPr lang="hu-HU" i="1" dirty="0" smtClean="0"/>
              <a:t>Fa tüzelőanyag beszerzési eloszlása</a:t>
            </a:r>
            <a:endParaRPr lang="hu-HU" i="1" dirty="0"/>
          </a:p>
        </p:txBody>
      </p:sp>
      <p:pic>
        <p:nvPicPr>
          <p:cNvPr id="2050" name="Picture 2" descr="D:\Felhasználók\hubaine\Documents\prezentációk\2016\fa_arany_megyenkent_2013 (1)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40" y="1192696"/>
            <a:ext cx="8551301" cy="333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6701685" y="4800049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1B0ADBD-BC27-4D62-8121-6553B9361679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64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32" y="1047566"/>
            <a:ext cx="6489644" cy="3642862"/>
          </a:xfr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hu-HU" dirty="0" smtClean="0"/>
              <a:t>Szalma tüzelőanyag beszerzési eloszlása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82870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TÜ - előadás PowerPoint sablon 2017 - színhelyes">
  <a:themeElements>
    <a:clrScheme name="MTA arculati színek">
      <a:dk1>
        <a:srgbClr val="424242"/>
      </a:dk1>
      <a:lt1>
        <a:srgbClr val="FFFFFF"/>
      </a:lt1>
      <a:dk2>
        <a:srgbClr val="004A81"/>
      </a:dk2>
      <a:lt2>
        <a:srgbClr val="FBFBFB"/>
      </a:lt2>
      <a:accent1>
        <a:srgbClr val="1F6FA4"/>
      </a:accent1>
      <a:accent2>
        <a:srgbClr val="8CADD1"/>
      </a:accent2>
      <a:accent3>
        <a:srgbClr val="D6E4F4"/>
      </a:accent3>
      <a:accent4>
        <a:srgbClr val="DE4448"/>
      </a:accent4>
      <a:accent5>
        <a:srgbClr val="FF6F74"/>
      </a:accent5>
      <a:accent6>
        <a:srgbClr val="4B8CBA"/>
      </a:accent6>
      <a:hlink>
        <a:srgbClr val="1E6FA4"/>
      </a:hlink>
      <a:folHlink>
        <a:srgbClr val="5B7F9C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TÜ - előadás PowerPoint sablon 2017 - színhelyes" id="{C48792BF-EAA0-A645-813F-7E31C7D43F78}" vid="{A520D132-DE29-2845-90F6-133C8112FEE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MTÜ - előadás PowerPoint sablon 2017 - színhelyes</Template>
  <TotalTime>407</TotalTime>
  <Words>450</Words>
  <Application>Microsoft Office PowerPoint</Application>
  <PresentationFormat>Diavetítés a képernyőre (16:9 oldalarány)</PresentationFormat>
  <Paragraphs>110</Paragraphs>
  <Slides>16</Slides>
  <Notes>1</Notes>
  <HiddenSlides>0</HiddenSlides>
  <MMClips>0</MMClips>
  <ScaleCrop>false</ScaleCrop>
  <HeadingPairs>
    <vt:vector size="6" baseType="variant">
      <vt:variant>
        <vt:lpstr>Téma</vt:lpstr>
      </vt:variant>
      <vt:variant>
        <vt:i4>2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9" baseType="lpstr">
      <vt:lpstr>MTÜ - előadás PowerPoint sablon 2017 - színhelyes</vt:lpstr>
      <vt:lpstr>Office-téma</vt:lpstr>
      <vt:lpstr>Microsoft Excel-diagram</vt:lpstr>
      <vt:lpstr>A Pannonpower és a régió a megújuló energiatermelés tükrében</vt:lpstr>
      <vt:lpstr>A fatüzelésű erőmű – PANNONGREEN (2004)</vt:lpstr>
      <vt:lpstr> A bálatüzelésű erőmű – Pannon-Hő Kft. (2013) </vt:lpstr>
      <vt:lpstr>A megújult erőmű</vt:lpstr>
      <vt:lpstr>A tüzelőanyag forrás változása az erőműben</vt:lpstr>
      <vt:lpstr>Tüzelőanyag összetétel változása</vt:lpstr>
      <vt:lpstr>A pécsi szalmatüzelésű erőmű fenntartható tüzelőanyag-ellátása</vt:lpstr>
      <vt:lpstr>Fa tüzelőanyag beszerzési eloszlása</vt:lpstr>
      <vt:lpstr>Szalma tüzelőanyag beszerzési eloszlása</vt:lpstr>
      <vt:lpstr>A szennyezőanyag kibocsátás alakulása</vt:lpstr>
      <vt:lpstr>A biomassza-felhasználás hatásai Széndioxid-semlegesség</vt:lpstr>
      <vt:lpstr>PowerPoint bemutató</vt:lpstr>
      <vt:lpstr>PowerPoint bemutató</vt:lpstr>
      <vt:lpstr>A megújult erőmű hatásai</vt:lpstr>
      <vt:lpstr>A megújult erőmű sikerei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Rédey Soma</dc:creator>
  <cp:lastModifiedBy>Rudolf Péter</cp:lastModifiedBy>
  <cp:revision>37</cp:revision>
  <dcterms:created xsi:type="dcterms:W3CDTF">2017-09-14T13:52:50Z</dcterms:created>
  <dcterms:modified xsi:type="dcterms:W3CDTF">2017-11-28T06:52:06Z</dcterms:modified>
</cp:coreProperties>
</file>