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57" r:id="rId4"/>
    <p:sldId id="266" r:id="rId5"/>
    <p:sldId id="268" r:id="rId6"/>
    <p:sldId id="261" r:id="rId7"/>
    <p:sldId id="269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4"/>
    <p:restoredTop sz="50057"/>
  </p:normalViewPr>
  <p:slideViewPr>
    <p:cSldViewPr snapToGrid="0" snapToObjects="1" showGuides="1">
      <p:cViewPr varScale="1">
        <p:scale>
          <a:sx n="98" d="100"/>
          <a:sy n="98" d="100"/>
        </p:scale>
        <p:origin x="84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címsorának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Előadó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Intézmény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címének</a:t>
            </a:r>
            <a:r>
              <a:rPr lang="en-US" dirty="0" smtClean="0"/>
              <a:t> a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kérjük</a:t>
            </a:r>
            <a:r>
              <a:rPr lang="en-US" dirty="0" smtClean="0"/>
              <a:t>, ide </a:t>
            </a:r>
            <a:r>
              <a:rPr lang="en-US" dirty="0" err="1" smtClean="0"/>
              <a:t>írja</a:t>
            </a:r>
            <a:r>
              <a:rPr lang="en-US" dirty="0" smtClean="0"/>
              <a:t> a </a:t>
            </a:r>
            <a:r>
              <a:rPr lang="en-US" dirty="0" err="1" smtClean="0"/>
              <a:t>címet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kétsoros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emlékezetes</a:t>
            </a:r>
            <a:r>
              <a:rPr lang="en-US" dirty="0" smtClean="0"/>
              <a:t>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jellemzője</a:t>
            </a:r>
            <a:r>
              <a:rPr lang="en-US" dirty="0" smtClean="0"/>
              <a:t> a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, de </a:t>
            </a:r>
            <a:r>
              <a:rPr lang="en-US" dirty="0" err="1" smtClean="0"/>
              <a:t>informatív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strukturált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. A </a:t>
            </a:r>
            <a:r>
              <a:rPr lang="en-US" dirty="0" err="1" smtClean="0"/>
              <a:t>legkisebb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Székház</a:t>
            </a:r>
            <a:r>
              <a:rPr lang="en-US" dirty="0" smtClean="0"/>
              <a:t> </a:t>
            </a:r>
            <a:r>
              <a:rPr lang="en-US" dirty="0" err="1" smtClean="0"/>
              <a:t>Dísztermének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sorából</a:t>
            </a:r>
            <a:r>
              <a:rPr lang="en-US" dirty="0" smtClean="0"/>
              <a:t> is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</a:t>
            </a:r>
            <a:r>
              <a:rPr lang="en-US" dirty="0" err="1" smtClean="0"/>
              <a:t>betűméret</a:t>
            </a:r>
            <a:r>
              <a:rPr lang="en-US" dirty="0" smtClean="0"/>
              <a:t>: 18 </a:t>
            </a:r>
            <a:r>
              <a:rPr lang="en-US" dirty="0" err="1" smtClean="0"/>
              <a:t>pont</a:t>
            </a:r>
            <a:r>
              <a:rPr lang="en-US" dirty="0" smtClean="0"/>
              <a:t>. A </a:t>
            </a:r>
            <a:r>
              <a:rPr lang="en-US" dirty="0" err="1" smtClean="0"/>
              <a:t>diára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beszúrhatók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tartalmak</a:t>
            </a:r>
            <a:r>
              <a:rPr lang="en-US" dirty="0" smtClean="0"/>
              <a:t> is: </a:t>
            </a:r>
            <a:r>
              <a:rPr lang="en-US" dirty="0" err="1" smtClean="0"/>
              <a:t>táblázatok</a:t>
            </a:r>
            <a:r>
              <a:rPr lang="en-US" dirty="0" smtClean="0"/>
              <a:t>, </a:t>
            </a:r>
            <a:r>
              <a:rPr lang="en-US" dirty="0" err="1" smtClean="0"/>
              <a:t>grafikonok</a:t>
            </a:r>
            <a:r>
              <a:rPr lang="en-US" dirty="0" smtClean="0"/>
              <a:t>, </a:t>
            </a:r>
            <a:r>
              <a:rPr lang="en-US" dirty="0" err="1" smtClean="0"/>
              <a:t>illusztrációk</a:t>
            </a:r>
            <a:r>
              <a:rPr lang="en-US" dirty="0" smtClean="0"/>
              <a:t>, </a:t>
            </a:r>
            <a:r>
              <a:rPr lang="en-US" dirty="0" err="1" smtClean="0"/>
              <a:t>videók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fejezetekkel</a:t>
            </a:r>
            <a:r>
              <a:rPr lang="en-US" dirty="0" smtClean="0"/>
              <a:t> is </a:t>
            </a:r>
            <a:r>
              <a:rPr lang="en-US" dirty="0" err="1" smtClean="0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Kérjük</a:t>
            </a:r>
            <a:r>
              <a:rPr lang="en-US" dirty="0" smtClean="0"/>
              <a:t>, a </a:t>
            </a:r>
            <a:r>
              <a:rPr lang="en-US" dirty="0" err="1" smtClean="0"/>
              <a:t>fenti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a </a:t>
            </a:r>
            <a:r>
              <a:rPr lang="en-US" dirty="0" err="1" smtClean="0"/>
              <a:t>fejezet</a:t>
            </a:r>
            <a:r>
              <a:rPr lang="en-US" dirty="0" smtClean="0"/>
              <a:t> </a:t>
            </a:r>
            <a:r>
              <a:rPr lang="en-US" dirty="0" err="1" smtClean="0"/>
              <a:t>címét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magyarázó</a:t>
            </a:r>
            <a:r>
              <a:rPr lang="en-US" dirty="0" smtClean="0"/>
              <a:t> </a:t>
            </a:r>
            <a:r>
              <a:rPr lang="en-US" dirty="0" err="1" smtClean="0"/>
              <a:t>jellegű</a:t>
            </a:r>
            <a:r>
              <a:rPr lang="en-US" dirty="0" smtClean="0"/>
              <a:t> </a:t>
            </a:r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kerülhet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Ezen</a:t>
            </a:r>
            <a:r>
              <a:rPr lang="en-US" dirty="0" smtClean="0"/>
              <a:t> a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tartalmat</a:t>
            </a:r>
            <a:r>
              <a:rPr lang="en-US" dirty="0" smtClean="0"/>
              <a:t> </a:t>
            </a:r>
            <a:r>
              <a:rPr lang="en-US" dirty="0" err="1" smtClean="0"/>
              <a:t>jeleníthetünk</a:t>
            </a:r>
            <a:r>
              <a:rPr lang="en-US" dirty="0" smtClean="0"/>
              <a:t> meg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címsorral</a:t>
            </a:r>
            <a:r>
              <a:rPr lang="en-US" dirty="0" smtClean="0"/>
              <a:t> </a:t>
            </a:r>
            <a:r>
              <a:rPr lang="en-US" dirty="0" err="1" smtClean="0"/>
              <a:t>ellátott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 smtClean="0"/>
              <a:t>Kattintson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ikonra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hozzáadásáért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húzza</a:t>
            </a:r>
            <a:r>
              <a:rPr lang="en-US" dirty="0" smtClean="0"/>
              <a:t> be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felületre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 smtClean="0"/>
              <a:t>Kiemelt</a:t>
            </a:r>
            <a:r>
              <a:rPr lang="en-US" dirty="0" smtClean="0"/>
              <a:t> </a:t>
            </a:r>
            <a:r>
              <a:rPr lang="en-US" dirty="0" err="1" smtClean="0"/>
              <a:t>illusztrációk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–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a </a:t>
            </a:r>
            <a:r>
              <a:rPr lang="en-US" dirty="0" err="1" smtClean="0"/>
              <a:t>képhez</a:t>
            </a:r>
            <a:r>
              <a:rPr lang="en-US" dirty="0" smtClean="0"/>
              <a:t> </a:t>
            </a:r>
            <a:r>
              <a:rPr lang="en-US" dirty="0" err="1" smtClean="0"/>
              <a:t>kapcsolódó</a:t>
            </a:r>
            <a:r>
              <a:rPr lang="en-US" dirty="0" smtClean="0"/>
              <a:t> </a:t>
            </a:r>
            <a:r>
              <a:rPr lang="en-US" dirty="0" err="1" smtClean="0"/>
              <a:t>idézet</a:t>
            </a:r>
            <a:r>
              <a:rPr lang="en-US" dirty="0" smtClean="0"/>
              <a:t> is </a:t>
            </a:r>
            <a:r>
              <a:rPr lang="en-US" dirty="0" err="1" smtClean="0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smtClean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505327" y="4876362"/>
            <a:ext cx="7760369" cy="16474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100" smtClean="0">
                <a:solidFill>
                  <a:srgbClr val="000000"/>
                </a:solidFill>
              </a:rPr>
              <a:t>Grant Agreement No.: 688920 	</a:t>
            </a:r>
            <a:r>
              <a:rPr lang="en-US" b="1" smtClean="0">
                <a:solidFill>
                  <a:srgbClr val="C8D200"/>
                </a:solidFill>
              </a:rPr>
              <a:t>REPA</a:t>
            </a:r>
            <a:r>
              <a:rPr lang="en-US" b="1" smtClean="0">
                <a:solidFill>
                  <a:schemeClr val="tx1"/>
                </a:solidFill>
              </a:rPr>
              <a:t>i</a:t>
            </a:r>
            <a:r>
              <a:rPr lang="en-US" b="1" smtClean="0">
                <a:solidFill>
                  <a:srgbClr val="C8D200"/>
                </a:solidFill>
              </a:rPr>
              <a:t>R</a:t>
            </a:r>
            <a:r>
              <a:rPr lang="en-US" b="1" smtClean="0"/>
              <a:t> - </a:t>
            </a:r>
            <a:r>
              <a:rPr lang="en-US" b="1" smtClean="0">
                <a:solidFill>
                  <a:srgbClr val="C8D200"/>
                </a:solidFill>
              </a:rPr>
              <a:t>RE</a:t>
            </a:r>
            <a:r>
              <a:rPr lang="en-US" b="1" smtClean="0">
                <a:solidFill>
                  <a:schemeClr val="tx1"/>
                </a:solidFill>
              </a:rPr>
              <a:t>source Management in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C8D200"/>
                </a:solidFill>
              </a:rPr>
              <a:t>P</a:t>
            </a:r>
            <a:r>
              <a:rPr lang="en-US" b="1" smtClean="0">
                <a:solidFill>
                  <a:schemeClr val="tx1"/>
                </a:solidFill>
              </a:rPr>
              <a:t>eri-urban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C8D200"/>
                </a:solidFill>
              </a:rPr>
              <a:t>AR</a:t>
            </a:r>
            <a:r>
              <a:rPr lang="en-US" b="1" smtClean="0">
                <a:solidFill>
                  <a:schemeClr val="tx1"/>
                </a:solidFill>
              </a:rPr>
              <a:t>eas</a:t>
            </a:r>
            <a:endParaRPr lang="it-IT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89" y="264449"/>
            <a:ext cx="637007" cy="31863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78" y="260761"/>
            <a:ext cx="506542" cy="342900"/>
          </a:xfrm>
          <a:prstGeom prst="rect">
            <a:avLst/>
          </a:prstGeom>
        </p:spPr>
      </p:pic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505327" y="820843"/>
            <a:ext cx="8061325" cy="514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PRESENTATION TITLE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6" y="1353924"/>
            <a:ext cx="8074025" cy="360577"/>
          </a:xfrm>
        </p:spPr>
        <p:txBody>
          <a:bodyPr/>
          <a:lstStyle>
            <a:lvl1pPr>
              <a:defRPr sz="2800" cap="none">
                <a:latin typeface="Lato Light" panose="020F0302020204030203" pitchFamily="34" charset="0"/>
              </a:defRPr>
            </a:lvl1pPr>
            <a:lvl2pPr>
              <a:defRPr>
                <a:latin typeface="Lato Light" panose="020F0302020204030203" pitchFamily="34" charset="0"/>
              </a:defRPr>
            </a:lvl2pPr>
            <a:lvl3pPr>
              <a:defRPr>
                <a:latin typeface="Lato Light" panose="020F0302020204030203" pitchFamily="34" charset="0"/>
              </a:defRPr>
            </a:lvl3pPr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endParaRPr lang="it-IT" dirty="0" smtClean="0"/>
          </a:p>
        </p:txBody>
      </p:sp>
      <p:sp>
        <p:nvSpPr>
          <p:cNvPr id="24" name="Segnaposto testo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4826" y="4434824"/>
            <a:ext cx="6723253" cy="360577"/>
          </a:xfrm>
        </p:spPr>
        <p:txBody>
          <a:bodyPr>
            <a:normAutofit/>
          </a:bodyPr>
          <a:lstStyle>
            <a:lvl1pPr>
              <a:defRPr sz="1600" cap="none" baseline="0">
                <a:latin typeface="Lato Light" panose="020F0302020204030203" pitchFamily="34" charset="0"/>
              </a:defRPr>
            </a:lvl1pPr>
            <a:lvl2pPr>
              <a:defRPr>
                <a:latin typeface="Lato Light" panose="020F0302020204030203" pitchFamily="34" charset="0"/>
              </a:defRPr>
            </a:lvl2pPr>
            <a:lvl3pPr>
              <a:defRPr>
                <a:latin typeface="Lato Light" panose="020F0302020204030203" pitchFamily="34" charset="0"/>
              </a:defRPr>
            </a:lvl3pPr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it-IT" dirty="0" smtClean="0"/>
              <a:t>Speaker </a:t>
            </a:r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affiliation</a:t>
            </a:r>
            <a:endParaRPr lang="it-IT" dirty="0" smtClean="0"/>
          </a:p>
        </p:txBody>
      </p:sp>
      <p:sp>
        <p:nvSpPr>
          <p:cNvPr id="26" name="Segnaposto immagine 25"/>
          <p:cNvSpPr>
            <a:spLocks noGrp="1"/>
          </p:cNvSpPr>
          <p:nvPr>
            <p:ph type="pic" sz="quarter" idx="15" hasCustomPrompt="1"/>
          </p:nvPr>
        </p:nvSpPr>
        <p:spPr>
          <a:xfrm>
            <a:off x="504825" y="1795462"/>
            <a:ext cx="8061826" cy="25359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Image </a:t>
            </a:r>
            <a:r>
              <a:rPr lang="it-IT" dirty="0" err="1" smtClean="0"/>
              <a:t>space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731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000" i="1" dirty="0"/>
              <a:t>Hulladék vs. Erőforrás – Egy nagyváros lehetséges útjai a körforgásos gazdaság </a:t>
            </a:r>
            <a:r>
              <a:rPr lang="hu-HU" sz="3000" i="1" dirty="0" smtClean="0"/>
              <a:t>felé </a:t>
            </a:r>
            <a:r>
              <a:rPr lang="hu-HU" i="1" dirty="0" smtClean="0"/>
              <a:t>-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Varjú Viktor (PhD)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dirty="0" smtClean="0"/>
              <a:t>MTA KRTK RKI Dunántúli Tudományos Intézet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hu-HU" dirty="0" smtClean="0"/>
              <a:t>2017.11.28.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8" y="733193"/>
            <a:ext cx="8039905" cy="4307915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t-IT" sz="1100" smtClean="0">
                <a:solidFill>
                  <a:srgbClr val="000000"/>
                </a:solidFill>
              </a:rPr>
              <a:t>Grant Agreement No.: 688920 	</a:t>
            </a:r>
            <a:r>
              <a:rPr lang="en-US" b="1" smtClean="0">
                <a:solidFill>
                  <a:srgbClr val="C8D200"/>
                </a:solidFill>
              </a:rPr>
              <a:t>REPA</a:t>
            </a:r>
            <a:r>
              <a:rPr lang="en-US" b="1" smtClean="0">
                <a:solidFill>
                  <a:schemeClr val="tx1"/>
                </a:solidFill>
              </a:rPr>
              <a:t>i</a:t>
            </a:r>
            <a:r>
              <a:rPr lang="en-US" b="1" smtClean="0">
                <a:solidFill>
                  <a:srgbClr val="C8D200"/>
                </a:solidFill>
              </a:rPr>
              <a:t>R</a:t>
            </a:r>
            <a:r>
              <a:rPr lang="en-US" b="1" smtClean="0"/>
              <a:t> - </a:t>
            </a:r>
            <a:r>
              <a:rPr lang="en-US" b="1" smtClean="0">
                <a:solidFill>
                  <a:srgbClr val="C8D200"/>
                </a:solidFill>
              </a:rPr>
              <a:t>RE</a:t>
            </a:r>
            <a:r>
              <a:rPr lang="en-US" b="1" smtClean="0">
                <a:solidFill>
                  <a:schemeClr val="tx1"/>
                </a:solidFill>
              </a:rPr>
              <a:t>source Management in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C8D200"/>
                </a:solidFill>
              </a:rPr>
              <a:t>P</a:t>
            </a:r>
            <a:r>
              <a:rPr lang="en-US" b="1" smtClean="0">
                <a:solidFill>
                  <a:schemeClr val="tx1"/>
                </a:solidFill>
              </a:rPr>
              <a:t>eri-urban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C8D200"/>
                </a:solidFill>
              </a:rPr>
              <a:t>AR</a:t>
            </a:r>
            <a:r>
              <a:rPr lang="en-US" b="1" smtClean="0">
                <a:solidFill>
                  <a:schemeClr val="tx1"/>
                </a:solidFill>
              </a:rPr>
              <a:t>eas</a:t>
            </a:r>
            <a:endParaRPr lang="it-IT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215" y="277752"/>
            <a:ext cx="614729" cy="29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671209" y="486383"/>
            <a:ext cx="285020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REPAiR</a:t>
            </a:r>
            <a:r>
              <a:rPr lang="hu-HU" dirty="0" smtClean="0"/>
              <a:t> - </a:t>
            </a:r>
            <a:r>
              <a:rPr lang="en-US" dirty="0" err="1"/>
              <a:t>REsource</a:t>
            </a:r>
            <a:r>
              <a:rPr lang="en-US" dirty="0"/>
              <a:t> Management in </a:t>
            </a:r>
            <a:r>
              <a:rPr lang="en-US" dirty="0" err="1"/>
              <a:t>Peri</a:t>
            </a:r>
            <a:r>
              <a:rPr lang="en-US" dirty="0"/>
              <a:t>-urban </a:t>
            </a:r>
            <a:r>
              <a:rPr lang="en-US" dirty="0" err="1"/>
              <a:t>AReas</a:t>
            </a:r>
            <a:r>
              <a:rPr lang="en-US" dirty="0"/>
              <a:t>: Going Beyond Urban Metabolism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12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 célkitűzése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PULL – „Élő laboratórium” sorozaton keresztül GDSE (döntéstámogató </a:t>
            </a:r>
            <a:r>
              <a:rPr lang="hu-HU" dirty="0" smtClean="0"/>
              <a:t>rendszerrel) elmozdulás a körforgásos gazdaság felé</a:t>
            </a:r>
          </a:p>
          <a:p>
            <a:r>
              <a:rPr lang="hu-HU" dirty="0" smtClean="0"/>
              <a:t>Fókusz – anyag/néhány kiválasztott hulladékáram: szerves hulladék; műanyag hulladék; építkezési hulladék; (+„kakukktojás” – szennyezett területek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  <p:pic>
        <p:nvPicPr>
          <p:cNvPr id="6" name="Kép helye 4"/>
          <p:cNvPicPr>
            <a:picLocks noChangeAspect="1"/>
          </p:cNvPicPr>
          <p:nvPr/>
        </p:nvPicPr>
        <p:blipFill>
          <a:blip r:embed="rId2"/>
          <a:srcRect l="12676" r="12676"/>
          <a:stretch>
            <a:fillRect/>
          </a:stretch>
        </p:blipFill>
        <p:spPr>
          <a:xfrm>
            <a:off x="0" y="0"/>
            <a:ext cx="4968873" cy="4429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443" y="1523205"/>
            <a:ext cx="4850278" cy="36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2" y="4235"/>
            <a:ext cx="3057473" cy="23116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84" y="4235"/>
            <a:ext cx="4618615" cy="34804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0304"/>
            <a:ext cx="3914322" cy="29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jelenlegi </a:t>
            </a:r>
            <a:r>
              <a:rPr lang="hu-HU" dirty="0" err="1" smtClean="0"/>
              <a:t>workshop</a:t>
            </a:r>
            <a:r>
              <a:rPr lang="hu-HU" dirty="0" smtClean="0"/>
              <a:t> célja – megalapozás, azonosítás, pontosítás az érintettekkel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684213" y="1566153"/>
            <a:ext cx="832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„Problémafa készítése” – Melyek Pécsnek illetve a régiónak (elsősorban Baranya)</a:t>
            </a:r>
          </a:p>
          <a:p>
            <a:r>
              <a:rPr lang="hu-HU" dirty="0" smtClean="0"/>
              <a:t>(általában, esetleg fókuszálva a szerves hulladékokra (háztartási ételhulladék, kerti hulladék); műanyag; építési-bontási hulladék)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NE CSAK „anyag típusú” problémákra, javaslatokra gondoljanak, hanem szabályozási, szervezési, kooperációs kérdésekre is.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Minden felmerülő problémát/javaslatot írjanak le, a vitatottakat is. A vitatottakat jelezzék.</a:t>
            </a:r>
          </a:p>
          <a:p>
            <a:endParaRPr lang="hu-HU" dirty="0"/>
          </a:p>
          <a:p>
            <a:r>
              <a:rPr lang="hu-HU" b="1" dirty="0" smtClean="0"/>
              <a:t>Problémák				/			Javaslatok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4213" y="3599234"/>
            <a:ext cx="79961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Rangsorolják a problémákat fontosság szerint. </a:t>
            </a:r>
          </a:p>
          <a:p>
            <a:r>
              <a:rPr lang="hu-HU" dirty="0" smtClean="0"/>
              <a:t>(Ha nincs konszenzus, mindenki adjon rangsorszámot a felvetett problémának és az összesített rangsorszámot jelenítsék meg.)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33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Szennyezett területek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583660" y="1381328"/>
            <a:ext cx="771403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Degradált területek (szennyezett talaj, hiányzó termőtalaj-réteg, bányászat, kőfejtés miatt degradált talajfelszín)</a:t>
            </a:r>
          </a:p>
          <a:p>
            <a:pPr marL="342900" indent="-342900">
              <a:buAutoNum type="arabicPeriod"/>
            </a:pPr>
            <a:r>
              <a:rPr lang="hu-HU" dirty="0" smtClean="0"/>
              <a:t>Degradált vizes területek</a:t>
            </a:r>
          </a:p>
          <a:p>
            <a:pPr marL="342900" indent="-342900">
              <a:buAutoNum type="arabicPeriod"/>
            </a:pPr>
            <a:r>
              <a:rPr lang="hu-HU" dirty="0" smtClean="0"/>
              <a:t>Elhagyott, gondozatlan területek</a:t>
            </a:r>
          </a:p>
          <a:p>
            <a:pPr marL="342900" indent="-342900">
              <a:buAutoNum type="arabicPeriod"/>
            </a:pPr>
            <a:r>
              <a:rPr lang="hu-HU" dirty="0" smtClean="0"/>
              <a:t>Üresen álló (vagy erősen alulhasznált) épületek, épületegyüttesek + jogcím nélküli használat által érintett épületek (ha az épületben domináns ez a fajta használat)</a:t>
            </a:r>
          </a:p>
          <a:p>
            <a:pPr marL="342900" indent="-342900">
              <a:buAutoNum type="arabicPeriod"/>
            </a:pPr>
            <a:r>
              <a:rPr lang="hu-HU" dirty="0" smtClean="0"/>
              <a:t>Elhagyott, alulhasznált infrastruktúra (pl. út, vasút, csővezeték, vezetékek, elvezetők + puffer-területeik)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1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122</TotalTime>
  <Words>268</Words>
  <Application>Microsoft Office PowerPoint</Application>
  <PresentationFormat>Diavetítés a képernyőre (16:9 oldalarány)</PresentationFormat>
  <Paragraphs>33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Franklin Gothic Book</vt:lpstr>
      <vt:lpstr>Lato Light</vt:lpstr>
      <vt:lpstr>Wingdings</vt:lpstr>
      <vt:lpstr>MTÜ - előadás PowerPoint sablon 2017 - színhelyes</vt:lpstr>
      <vt:lpstr>Hulladék vs. Erőforrás – Egy nagyváros lehetséges útjai a körforgásos gazdaság felé - WORKSHOP</vt:lpstr>
      <vt:lpstr>PowerPoint bemutató</vt:lpstr>
      <vt:lpstr>A projekt célkitűzése</vt:lpstr>
      <vt:lpstr>PowerPoint bemutató</vt:lpstr>
      <vt:lpstr>PowerPoint bemutató</vt:lpstr>
      <vt:lpstr>A jelenlegi workshop célja – megalapozás, azonosítás, pontosítás az érintettekkel</vt:lpstr>
      <vt:lpstr>Szennyezett területek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Viktor Varjú</cp:lastModifiedBy>
  <cp:revision>8</cp:revision>
  <dcterms:created xsi:type="dcterms:W3CDTF">2017-09-14T13:52:50Z</dcterms:created>
  <dcterms:modified xsi:type="dcterms:W3CDTF">2017-11-27T10:32:01Z</dcterms:modified>
</cp:coreProperties>
</file>